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58" r:id="rId3"/>
    <p:sldId id="303" r:id="rId4"/>
    <p:sldId id="259" r:id="rId5"/>
    <p:sldId id="260" r:id="rId6"/>
    <p:sldId id="261" r:id="rId7"/>
    <p:sldId id="262" r:id="rId8"/>
    <p:sldId id="264" r:id="rId9"/>
    <p:sldId id="274" r:id="rId10"/>
    <p:sldId id="271" r:id="rId11"/>
    <p:sldId id="272" r:id="rId12"/>
    <p:sldId id="302"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241334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727812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702795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753EAC8-8E78-4067-A145-ED7C71C6C081}" type="datetimeFigureOut">
              <a:rPr lang="ru-RU" smtClean="0"/>
              <a:t>ср 06.12.23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272555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753EAC8-8E78-4067-A145-ED7C71C6C081}" type="datetimeFigureOut">
              <a:rPr lang="ru-RU" smtClean="0"/>
              <a:t>ср 06.12.23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74330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753EAC8-8E78-4067-A145-ED7C71C6C081}" type="datetimeFigureOut">
              <a:rPr lang="ru-RU" smtClean="0"/>
              <a:t>ср 06.12.23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4093417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53EAC8-8E78-4067-A145-ED7C71C6C081}" type="datetimeFigureOut">
              <a:rPr lang="ru-RU" smtClean="0"/>
              <a:t>ср 06.12.23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596408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53EAC8-8E78-4067-A145-ED7C71C6C081}" type="datetimeFigureOut">
              <a:rPr lang="ru-RU" smtClean="0"/>
              <a:t>ср 06.12.23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06563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53EAC8-8E78-4067-A145-ED7C71C6C081}" type="datetimeFigureOut">
              <a:rPr lang="ru-RU" smtClean="0"/>
              <a:t>ср 06.12.23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306794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644287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44785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668794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32256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290377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72193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06.12.23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8578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53EAC8-8E78-4067-A145-ED7C71C6C081}" type="datetimeFigureOut">
              <a:rPr lang="ru-RU" smtClean="0"/>
              <a:t>ср 06.12.23</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1557035-C682-4311-9E3E-5BFC0A7468C6}" type="slidenum">
              <a:rPr lang="ru-RU" smtClean="0"/>
              <a:t>‹#›</a:t>
            </a:fld>
            <a:endParaRPr lang="ru-RU"/>
          </a:p>
        </p:txBody>
      </p:sp>
    </p:spTree>
    <p:extLst>
      <p:ext uri="{BB962C8B-B14F-4D97-AF65-F5344CB8AC3E}">
        <p14:creationId xmlns:p14="http://schemas.microsoft.com/office/powerpoint/2010/main" val="1565760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770602"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639616" y="2454375"/>
            <a:ext cx="7465799" cy="1138773"/>
          </a:xfrm>
          <a:prstGeom prst="rect">
            <a:avLst/>
          </a:prstGeom>
        </p:spPr>
        <p:txBody>
          <a:bodyPr wrap="square">
            <a:spAutoFit/>
          </a:bodyPr>
          <a:lstStyle/>
          <a:p>
            <a:r>
              <a:rPr lang="en-US" sz="3600" b="1" dirty="0" smtClean="0">
                <a:latin typeface="Times New Roman" panose="02020603050405020304" pitchFamily="18" charset="0"/>
                <a:cs typeface="Times New Roman" panose="02020603050405020304" pitchFamily="18" charset="0"/>
              </a:rPr>
              <a:t>11</a:t>
            </a:r>
            <a:r>
              <a:rPr lang="ru-RU" sz="3600" b="1" dirty="0" smtClean="0">
                <a:latin typeface="Times New Roman" panose="02020603050405020304" pitchFamily="18" charset="0"/>
                <a:cs typeface="Times New Roman" panose="02020603050405020304" pitchFamily="18" charset="0"/>
              </a:rPr>
              <a:t>-</a:t>
            </a:r>
            <a:r>
              <a:rPr lang="en-US" sz="3600" b="1" dirty="0" err="1">
                <a:latin typeface="Times New Roman" panose="02020603050405020304" pitchFamily="18" charset="0"/>
                <a:cs typeface="Times New Roman" panose="02020603050405020304" pitchFamily="18" charset="0"/>
              </a:rPr>
              <a:t>mavzu</a:t>
            </a:r>
            <a:r>
              <a:rPr lang="ru-RU" sz="36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INSTITU</a:t>
            </a:r>
            <a:r>
              <a:rPr lang="uz-Cyrl-UZ" sz="3200" b="1" dirty="0" smtClean="0">
                <a:latin typeface="Times New Roman" panose="02020603050405020304" pitchFamily="18" charset="0"/>
                <a:cs typeface="Times New Roman" panose="02020603050405020304" pitchFamily="18" charset="0"/>
              </a:rPr>
              <a:t>T</a:t>
            </a:r>
            <a:r>
              <a:rPr lang="en-US" sz="3200" b="1" dirty="0" smtClean="0">
                <a:latin typeface="Times New Roman" panose="02020603050405020304" pitchFamily="18" charset="0"/>
                <a:cs typeface="Times New Roman" panose="02020603050405020304" pitchFamily="18" charset="0"/>
              </a:rPr>
              <a:t>H</a:t>
            </a:r>
            <a:r>
              <a:rPr lang="uz-Cyrl-UZ" sz="3200" b="1" dirty="0" smtClean="0">
                <a:latin typeface="Times New Roman" panose="02020603050405020304" pitchFamily="18" charset="0"/>
                <a:cs typeface="Times New Roman" panose="02020603050405020304" pitchFamily="18" charset="0"/>
              </a:rPr>
              <a:t>I</a:t>
            </a:r>
            <a:r>
              <a:rPr lang="en-US" sz="3200" b="1" dirty="0">
                <a:latin typeface="Times New Roman" panose="02020603050405020304" pitchFamily="18" charset="0"/>
                <a:cs typeface="Times New Roman" panose="02020603050405020304" pitchFamily="18" charset="0"/>
              </a:rPr>
              <a:t>ONAL TAHLIL</a:t>
            </a:r>
            <a:endParaRPr lang="ru-RU" sz="32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90463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REJA</a:t>
            </a:r>
            <a:r>
              <a:rPr lang="uz-Cyrl-UZ" b="1" dirty="0"/>
              <a:t/>
            </a:r>
            <a:br>
              <a:rPr lang="uz-Cyrl-UZ" b="1" dirty="0"/>
            </a:br>
            <a:endParaRPr lang="ru-RU" dirty="0"/>
          </a:p>
        </p:txBody>
      </p:sp>
      <p:sp>
        <p:nvSpPr>
          <p:cNvPr id="3" name="Объект 2"/>
          <p:cNvSpPr>
            <a:spLocks noGrp="1"/>
          </p:cNvSpPr>
          <p:nvPr>
            <p:ph idx="1"/>
          </p:nvPr>
        </p:nvSpPr>
        <p:spPr/>
        <p:txBody>
          <a:bodyPr>
            <a:normAutofit fontScale="25000" lnSpcReduction="20000"/>
          </a:bodyPr>
          <a:lstStyle/>
          <a:p>
            <a:pPr algn="just"/>
            <a:r>
              <a:rPr lang="en-US" sz="9600" b="1" dirty="0" smtClean="0">
                <a:solidFill>
                  <a:schemeClr val="tx1"/>
                </a:solidFill>
                <a:latin typeface="Times New Roman" pitchFamily="18" charset="0"/>
                <a:cs typeface="Times New Roman" pitchFamily="18" charset="0"/>
              </a:rPr>
              <a:t>11</a:t>
            </a:r>
            <a:r>
              <a:rPr lang="ru-RU" sz="9600" b="1" dirty="0" smtClean="0">
                <a:solidFill>
                  <a:schemeClr val="tx1"/>
                </a:solidFill>
                <a:latin typeface="Times New Roman" pitchFamily="18" charset="0"/>
                <a:cs typeface="Times New Roman" pitchFamily="18" charset="0"/>
              </a:rPr>
              <a:t>.1</a:t>
            </a:r>
            <a:r>
              <a:rPr lang="ru-RU" sz="9600" b="1" dirty="0">
                <a:solidFill>
                  <a:schemeClr val="tx1"/>
                </a:solidFill>
                <a:latin typeface="Times New Roman" pitchFamily="18" charset="0"/>
                <a:cs typeface="Times New Roman" pitchFamily="18" charset="0"/>
              </a:rPr>
              <a:t>. </a:t>
            </a:r>
            <a:r>
              <a:rPr lang="en-US" sz="9600" b="1" dirty="0" err="1">
                <a:latin typeface="Times New Roman" panose="02020603050405020304" pitchFamily="18" charset="0"/>
                <a:cs typeface="Times New Roman" panose="02020603050405020304" pitchFamily="18" charset="0"/>
              </a:rPr>
              <a:t>Institutsional</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tahlilning</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mohiyati</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va</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maqsadlari</a:t>
            </a:r>
            <a:r>
              <a:rPr lang="en-US" sz="9600" b="1" dirty="0" smtClean="0">
                <a:solidFill>
                  <a:schemeClr val="tx1"/>
                </a:solidFill>
                <a:latin typeface="Times New Roman" pitchFamily="18" charset="0"/>
                <a:cs typeface="Times New Roman" pitchFamily="18" charset="0"/>
              </a:rPr>
              <a:t>.</a:t>
            </a:r>
            <a:endParaRPr lang="en-US" sz="9600" b="1" dirty="0">
              <a:solidFill>
                <a:schemeClr val="tx1"/>
              </a:solidFill>
              <a:latin typeface="Times New Roman" pitchFamily="18" charset="0"/>
              <a:cs typeface="Times New Roman" pitchFamily="18" charset="0"/>
            </a:endParaRPr>
          </a:p>
          <a:p>
            <a:r>
              <a:rPr lang="en-US" sz="9600" b="1" dirty="0" smtClean="0">
                <a:latin typeface="Times New Roman" panose="02020603050405020304" pitchFamily="18" charset="0"/>
                <a:cs typeface="Times New Roman" panose="02020603050405020304" pitchFamily="18" charset="0"/>
              </a:rPr>
              <a:t>11.2.</a:t>
            </a:r>
            <a:r>
              <a:rPr lang="uz-Cyrl-UZ" sz="9600" b="1" dirty="0" smtClean="0">
                <a:latin typeface="Times New Roman" panose="02020603050405020304" pitchFamily="18" charset="0"/>
                <a:cs typeface="Times New Roman" panose="02020603050405020304" pitchFamily="18" charset="0"/>
              </a:rPr>
              <a:t>Institutsional </a:t>
            </a:r>
            <a:r>
              <a:rPr lang="uz-Cyrl-UZ" sz="9600" b="1" dirty="0">
                <a:latin typeface="Times New Roman" panose="02020603050405020304" pitchFamily="18" charset="0"/>
                <a:cs typeface="Times New Roman" panose="02020603050405020304" pitchFamily="18" charset="0"/>
              </a:rPr>
              <a:t>tahlil tuzilmasi</a:t>
            </a:r>
            <a:endParaRPr lang="ru-RU" sz="9600" dirty="0">
              <a:latin typeface="Times New Roman" panose="02020603050405020304" pitchFamily="18" charset="0"/>
              <a:cs typeface="Times New Roman" panose="02020603050405020304" pitchFamily="18" charset="0"/>
            </a:endParaRPr>
          </a:p>
          <a:p>
            <a:pPr algn="just"/>
            <a:r>
              <a:rPr lang="en-US" sz="9600" b="1" dirty="0" smtClean="0">
                <a:solidFill>
                  <a:schemeClr val="tx1"/>
                </a:solidFill>
                <a:latin typeface="Times New Roman" panose="02020603050405020304" pitchFamily="18" charset="0"/>
                <a:cs typeface="Times New Roman" panose="02020603050405020304" pitchFamily="18" charset="0"/>
              </a:rPr>
              <a:t>11</a:t>
            </a:r>
            <a:r>
              <a:rPr lang="uz-Cyrl-UZ" sz="9600" b="1" dirty="0" smtClean="0">
                <a:solidFill>
                  <a:schemeClr val="tx1"/>
                </a:solidFill>
                <a:latin typeface="Times New Roman" pitchFamily="18" charset="0"/>
                <a:cs typeface="Times New Roman" pitchFamily="18" charset="0"/>
              </a:rPr>
              <a:t>.3</a:t>
            </a:r>
            <a:r>
              <a:rPr lang="uz-Cyrl-UZ" sz="8000" b="1" dirty="0">
                <a:solidFill>
                  <a:schemeClr val="tx1"/>
                </a:solidFill>
                <a:latin typeface="Times New Roman" panose="02020603050405020304" pitchFamily="18" charset="0"/>
                <a:cs typeface="Times New Roman" pitchFamily="18" charset="0"/>
              </a:rPr>
              <a:t>. </a:t>
            </a:r>
            <a:r>
              <a:rPr lang="uz-Cyrl-UZ" sz="9600" b="1" dirty="0">
                <a:latin typeface="Times New Roman" panose="02020603050405020304" pitchFamily="18" charset="0"/>
                <a:cs typeface="Times New Roman" panose="02020603050405020304" pitchFamily="18" charset="0"/>
              </a:rPr>
              <a:t>Loyiha ishtirokchilari faoliyatidagi doimiy muammolar</a:t>
            </a:r>
            <a:r>
              <a:rPr lang="en-US" sz="9600" b="1" dirty="0" smtClean="0">
                <a:solidFill>
                  <a:schemeClr val="tx1"/>
                </a:solidFill>
                <a:latin typeface="Times New Roman" pitchFamily="18" charset="0"/>
                <a:cs typeface="Times New Roman" pitchFamily="18" charset="0"/>
              </a:rPr>
              <a:t>.</a:t>
            </a:r>
            <a:endParaRPr lang="en-US" sz="9600" b="1" dirty="0">
              <a:solidFill>
                <a:schemeClr val="tx1"/>
              </a:solidFill>
              <a:latin typeface="Times New Roman" pitchFamily="18" charset="0"/>
              <a:cs typeface="Times New Roman" pitchFamily="18" charset="0"/>
            </a:endParaRPr>
          </a:p>
          <a:p>
            <a:r>
              <a:rPr lang="en-US" sz="9600" b="1" dirty="0" smtClean="0">
                <a:solidFill>
                  <a:schemeClr val="tx1"/>
                </a:solidFill>
                <a:latin typeface="Times New Roman" pitchFamily="18" charset="0"/>
                <a:cs typeface="Times New Roman" pitchFamily="18" charset="0"/>
              </a:rPr>
              <a:t>11</a:t>
            </a:r>
            <a:r>
              <a:rPr lang="uz-Cyrl-UZ" sz="9600" b="1" dirty="0" smtClean="0">
                <a:solidFill>
                  <a:schemeClr val="tx1"/>
                </a:solidFill>
                <a:latin typeface="Times New Roman" pitchFamily="18" charset="0"/>
                <a:cs typeface="Times New Roman" pitchFamily="18" charset="0"/>
              </a:rPr>
              <a:t>.4</a:t>
            </a:r>
            <a:r>
              <a:rPr lang="uz-Cyrl-UZ" sz="9600" b="1" dirty="0">
                <a:solidFill>
                  <a:schemeClr val="tx1"/>
                </a:solidFill>
                <a:latin typeface="Times New Roman" pitchFamily="18" charset="0"/>
                <a:cs typeface="Times New Roman" pitchFamily="18" charset="0"/>
              </a:rPr>
              <a:t>. </a:t>
            </a:r>
            <a:r>
              <a:rPr lang="en-US" sz="9600" b="1" dirty="0" err="1">
                <a:latin typeface="Times New Roman" panose="02020603050405020304" pitchFamily="18" charset="0"/>
                <a:cs typeface="Times New Roman" panose="02020603050405020304" pitchFamily="18" charset="0"/>
              </a:rPr>
              <a:t>Bozor</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iqtisodiyoti</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institutlarni</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tashkil</a:t>
            </a:r>
            <a:r>
              <a:rPr lang="en-US" sz="9600" b="1" dirty="0">
                <a:latin typeface="Times New Roman" panose="02020603050405020304" pitchFamily="18" charset="0"/>
                <a:cs typeface="Times New Roman" panose="02020603050405020304" pitchFamily="18" charset="0"/>
              </a:rPr>
              <a:t> </a:t>
            </a:r>
            <a:r>
              <a:rPr lang="uz-Cyrl-UZ" sz="9600" b="1" dirty="0">
                <a:latin typeface="Times New Roman" panose="02020603050405020304" pitchFamily="18" charset="0"/>
                <a:cs typeface="Times New Roman" panose="02020603050405020304" pitchFamily="18" charset="0"/>
              </a:rPr>
              <a:t>e</a:t>
            </a:r>
            <a:r>
              <a:rPr lang="en-US" sz="9600" b="1" dirty="0" err="1">
                <a:latin typeface="Times New Roman" panose="02020603050405020304" pitchFamily="18" charset="0"/>
                <a:cs typeface="Times New Roman" panose="02020603050405020304" pitchFamily="18" charset="0"/>
              </a:rPr>
              <a:t>tishga</a:t>
            </a:r>
            <a:endParaRPr lang="ru-RU" sz="9600" dirty="0">
              <a:latin typeface="Times New Roman" panose="02020603050405020304" pitchFamily="18" charset="0"/>
              <a:cs typeface="Times New Roman" panose="02020603050405020304" pitchFamily="18" charset="0"/>
            </a:endParaRPr>
          </a:p>
          <a:p>
            <a:r>
              <a:rPr lang="en-US" sz="9600" b="1" dirty="0" err="1">
                <a:latin typeface="Times New Roman" panose="02020603050405020304" pitchFamily="18" charset="0"/>
                <a:cs typeface="Times New Roman" panose="02020603050405020304" pitchFamily="18" charset="0"/>
              </a:rPr>
              <a:t>ta’sir</a:t>
            </a:r>
            <a:r>
              <a:rPr lang="en-US" sz="9600" b="1" dirty="0">
                <a:latin typeface="Times New Roman" panose="02020603050405020304" pitchFamily="18" charset="0"/>
                <a:cs typeface="Times New Roman" panose="02020603050405020304" pitchFamily="18" charset="0"/>
              </a:rPr>
              <a:t> </a:t>
            </a:r>
            <a:r>
              <a:rPr lang="uz-Cyrl-UZ" sz="9600" b="1" dirty="0">
                <a:latin typeface="Times New Roman" panose="02020603050405020304" pitchFamily="18" charset="0"/>
                <a:cs typeface="Times New Roman" panose="02020603050405020304" pitchFamily="18" charset="0"/>
              </a:rPr>
              <a:t>e</a:t>
            </a:r>
            <a:r>
              <a:rPr lang="en-US" sz="9600" b="1" dirty="0" err="1">
                <a:latin typeface="Times New Roman" panose="02020603050405020304" pitchFamily="18" charset="0"/>
                <a:cs typeface="Times New Roman" panose="02020603050405020304" pitchFamily="18" charset="0"/>
              </a:rPr>
              <a:t>tuvchi</a:t>
            </a:r>
            <a:r>
              <a:rPr lang="en-US" sz="9600" b="1" dirty="0">
                <a:latin typeface="Times New Roman" panose="02020603050405020304" pitchFamily="18" charset="0"/>
                <a:cs typeface="Times New Roman" panose="02020603050405020304" pitchFamily="18" charset="0"/>
              </a:rPr>
              <a:t> </a:t>
            </a:r>
            <a:r>
              <a:rPr lang="en-US" sz="9600" b="1" dirty="0" err="1">
                <a:latin typeface="Times New Roman" panose="02020603050405020304" pitchFamily="18" charset="0"/>
                <a:cs typeface="Times New Roman" panose="02020603050405020304" pitchFamily="18" charset="0"/>
              </a:rPr>
              <a:t>omillar</a:t>
            </a:r>
            <a:endParaRPr lang="ru-RU" sz="9600" dirty="0">
              <a:latin typeface="Times New Roman" panose="02020603050405020304" pitchFamily="18" charset="0"/>
              <a:cs typeface="Times New Roman" panose="02020603050405020304" pitchFamily="18" charset="0"/>
            </a:endParaRPr>
          </a:p>
          <a:p>
            <a:r>
              <a:rPr lang="en-US" sz="9600" b="1" dirty="0" smtClean="0">
                <a:solidFill>
                  <a:schemeClr val="tx1"/>
                </a:solidFill>
                <a:latin typeface="Times New Roman" pitchFamily="18" charset="0"/>
                <a:cs typeface="Times New Roman" pitchFamily="18" charset="0"/>
              </a:rPr>
              <a:t>11.5</a:t>
            </a:r>
            <a:r>
              <a:rPr lang="en-US" sz="9600" b="1" dirty="0">
                <a:solidFill>
                  <a:schemeClr val="tx1"/>
                </a:solidFill>
                <a:latin typeface="Times New Roman" pitchFamily="18" charset="0"/>
                <a:cs typeface="Times New Roman" pitchFamily="18" charset="0"/>
              </a:rPr>
              <a:t>. </a:t>
            </a:r>
            <a:r>
              <a:rPr lang="uz-Cyrl-UZ" sz="9600" b="1" dirty="0" smtClean="0">
                <a:latin typeface="Times New Roman" panose="02020603050405020304" pitchFamily="18" charset="0"/>
                <a:cs typeface="Times New Roman" panose="02020603050405020304" pitchFamily="18" charset="0"/>
              </a:rPr>
              <a:t>Loyihalarning </a:t>
            </a:r>
            <a:r>
              <a:rPr lang="uz-Cyrl-UZ" sz="9600" b="1" dirty="0">
                <a:latin typeface="Times New Roman" panose="02020603050405020304" pitchFamily="18" charset="0"/>
                <a:cs typeface="Times New Roman" panose="02020603050405020304" pitchFamily="18" charset="0"/>
              </a:rPr>
              <a:t>investitsiyalardan keyingi bosqichiga e’tiborsizlik</a:t>
            </a:r>
            <a:endParaRPr lang="ru-RU" sz="9600" dirty="0">
              <a:latin typeface="Times New Roman" panose="02020603050405020304" pitchFamily="18" charset="0"/>
              <a:cs typeface="Times New Roman" panose="02020603050405020304" pitchFamily="18" charset="0"/>
            </a:endParaRPr>
          </a:p>
          <a:p>
            <a:r>
              <a:rPr lang="uz-Cyrl-UZ" dirty="0">
                <a:solidFill>
                  <a:schemeClr val="tx1"/>
                </a:solidFill>
                <a:latin typeface="Times New Roman" panose="02020603050405020304" pitchFamily="18" charset="0"/>
                <a:cs typeface="Times New Roman" panose="02020603050405020304" pitchFamily="18" charset="0"/>
              </a:rPr>
              <a:t> </a:t>
            </a:r>
            <a:endParaRPr lang="ru-RU" sz="9600" dirty="0">
              <a:solidFill>
                <a:schemeClr val="tx1"/>
              </a:solidFill>
              <a:latin typeface="Times New Roman" pitchFamily="18" charset="0"/>
              <a:cs typeface="Times New Roman" pitchFamily="18" charset="0"/>
            </a:endParaRPr>
          </a:p>
          <a:p>
            <a:pPr algn="just"/>
            <a:r>
              <a:rPr lang="en-US" sz="9600" b="1" dirty="0" smtClean="0">
                <a:solidFill>
                  <a:schemeClr val="tx1"/>
                </a:solidFill>
                <a:latin typeface="Times New Roman" pitchFamily="18" charset="0"/>
                <a:cs typeface="Times New Roman" pitchFamily="18" charset="0"/>
              </a:rPr>
              <a:t>.</a:t>
            </a:r>
            <a:endParaRPr lang="en-US" sz="9600" b="1" dirty="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a:p>
            <a:pPr algn="just"/>
            <a:endParaRPr lang="ru-RU" dirty="0">
              <a:solidFill>
                <a:schemeClr val="tx1"/>
              </a:solidFill>
            </a:endParaRPr>
          </a:p>
          <a:p>
            <a:r>
              <a:rPr lang="uz-Cyrl-UZ" dirty="0"/>
              <a:t> </a:t>
            </a:r>
            <a:endParaRPr lang="ru-RU" dirty="0"/>
          </a:p>
          <a:p>
            <a:endParaRPr lang="ru-RU" dirty="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5193" y="504968"/>
            <a:ext cx="2313395" cy="4151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Jamoa kelishuv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218" y="122830"/>
            <a:ext cx="2961564" cy="1460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375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14400" y="1368436"/>
            <a:ext cx="9758149" cy="5492979"/>
          </a:xfrm>
          <a:prstGeom prst="rect">
            <a:avLst/>
          </a:prstGeom>
        </p:spPr>
        <p:txBody>
          <a:bodyPr wrap="square">
            <a:spAutoFit/>
          </a:bodyPr>
          <a:lstStyle/>
          <a:p>
            <a:pPr indent="431800" algn="just">
              <a:lnSpc>
                <a:spcPct val="107000"/>
              </a:lnSpc>
              <a:spcAft>
                <a:spcPts val="0"/>
              </a:spcAft>
            </a:pPr>
            <a:r>
              <a:rPr lang="en-US" sz="2400" dirty="0" err="1">
                <a:solidFill>
                  <a:srgbClr val="FF0000"/>
                </a:solidFill>
              </a:rPr>
              <a:t>Institutsional</a:t>
            </a:r>
            <a:r>
              <a:rPr lang="en-US" sz="2400" dirty="0">
                <a:solidFill>
                  <a:srgbClr val="FF0000"/>
                </a:solidFill>
              </a:rPr>
              <a:t> </a:t>
            </a:r>
            <a:r>
              <a:rPr lang="en-US" sz="2400" dirty="0" err="1">
                <a:solidFill>
                  <a:srgbClr val="FF0000"/>
                </a:solidFill>
              </a:rPr>
              <a:t>tahlil</a:t>
            </a:r>
            <a:r>
              <a:rPr lang="en-US" sz="2400" dirty="0">
                <a:solidFill>
                  <a:srgbClr val="FF0000"/>
                </a:solidFill>
              </a:rPr>
              <a:t> </a:t>
            </a:r>
            <a:r>
              <a:rPr lang="en-US" sz="2400" dirty="0" err="1">
                <a:solidFill>
                  <a:srgbClr val="FF0000"/>
                </a:solidFill>
              </a:rPr>
              <a:t>loyihalarni</a:t>
            </a:r>
            <a:r>
              <a:rPr lang="en-US" sz="2400" dirty="0">
                <a:solidFill>
                  <a:srgbClr val="FF0000"/>
                </a:solidFill>
              </a:rPr>
              <a:t> </a:t>
            </a:r>
            <a:r>
              <a:rPr lang="en-US" sz="2400" dirty="0" err="1">
                <a:solidFill>
                  <a:srgbClr val="FF0000"/>
                </a:solidFill>
              </a:rPr>
              <a:t>samarali</a:t>
            </a:r>
            <a:r>
              <a:rPr lang="en-US" sz="2400" dirty="0">
                <a:solidFill>
                  <a:srgbClr val="FF0000"/>
                </a:solidFill>
              </a:rPr>
              <a:t> </a:t>
            </a:r>
            <a:r>
              <a:rPr lang="en-US" sz="2400" dirty="0" err="1">
                <a:solidFill>
                  <a:srgbClr val="FF0000"/>
                </a:solidFill>
              </a:rPr>
              <a:t>amalga</a:t>
            </a:r>
            <a:r>
              <a:rPr lang="en-US" sz="2400" dirty="0">
                <a:solidFill>
                  <a:srgbClr val="FF0000"/>
                </a:solidFill>
              </a:rPr>
              <a:t> </a:t>
            </a:r>
            <a:r>
              <a:rPr lang="en-US" sz="2400" dirty="0" err="1">
                <a:solidFill>
                  <a:srgbClr val="FF0000"/>
                </a:solidFill>
              </a:rPr>
              <a:t>oshirish</a:t>
            </a:r>
            <a:r>
              <a:rPr lang="en-US" sz="2400" dirty="0">
                <a:solidFill>
                  <a:srgbClr val="FF0000"/>
                </a:solidFill>
              </a:rPr>
              <a:t> </a:t>
            </a:r>
            <a:r>
              <a:rPr lang="en-US" sz="2400" dirty="0" err="1">
                <a:solidFill>
                  <a:srgbClr val="FF0000"/>
                </a:solidFill>
              </a:rPr>
              <a:t>va</a:t>
            </a:r>
            <a:r>
              <a:rPr lang="en-US" sz="2400" dirty="0">
                <a:solidFill>
                  <a:srgbClr val="FF0000"/>
                </a:solidFill>
              </a:rPr>
              <a:t> </a:t>
            </a:r>
            <a:r>
              <a:rPr lang="uz-Cyrl-UZ" sz="2400" dirty="0">
                <a:solidFill>
                  <a:srgbClr val="FF0000"/>
                </a:solidFill>
              </a:rPr>
              <a:t>e</a:t>
            </a:r>
            <a:r>
              <a:rPr lang="en-US" sz="2400" dirty="0" err="1">
                <a:solidFill>
                  <a:srgbClr val="FF0000"/>
                </a:solidFill>
              </a:rPr>
              <a:t>ksplutatsiya</a:t>
            </a:r>
            <a:r>
              <a:rPr lang="en-US" sz="2400" dirty="0">
                <a:solidFill>
                  <a:srgbClr val="FF0000"/>
                </a:solidFill>
              </a:rPr>
              <a:t> </a:t>
            </a:r>
            <a:r>
              <a:rPr lang="en-US" sz="2400" dirty="0" err="1">
                <a:solidFill>
                  <a:srgbClr val="FF0000"/>
                </a:solidFill>
              </a:rPr>
              <a:t>qilishga</a:t>
            </a:r>
            <a:r>
              <a:rPr lang="en-US" sz="2400" dirty="0">
                <a:solidFill>
                  <a:srgbClr val="FF0000"/>
                </a:solidFill>
              </a:rPr>
              <a:t>, </a:t>
            </a:r>
            <a:r>
              <a:rPr lang="en-US" sz="2400" dirty="0" err="1">
                <a:solidFill>
                  <a:srgbClr val="FF0000"/>
                </a:solidFill>
              </a:rPr>
              <a:t>shuningdek</a:t>
            </a:r>
            <a:r>
              <a:rPr lang="en-US" sz="2400" dirty="0">
                <a:solidFill>
                  <a:srgbClr val="FF0000"/>
                </a:solidFill>
              </a:rPr>
              <a:t>, </a:t>
            </a:r>
            <a:r>
              <a:rPr lang="en-US" sz="2400" dirty="0" err="1">
                <a:solidFill>
                  <a:srgbClr val="FF0000"/>
                </a:solidFill>
              </a:rPr>
              <a:t>mavjud</a:t>
            </a:r>
            <a:r>
              <a:rPr lang="en-US" sz="2400" dirty="0">
                <a:solidFill>
                  <a:srgbClr val="FF0000"/>
                </a:solidFill>
              </a:rPr>
              <a:t> </a:t>
            </a:r>
            <a:r>
              <a:rPr lang="en-US" sz="2400" dirty="0" err="1">
                <a:solidFill>
                  <a:srgbClr val="FF0000"/>
                </a:solidFill>
              </a:rPr>
              <a:t>tashkilotlarni</a:t>
            </a:r>
            <a:r>
              <a:rPr lang="en-US" sz="2400" dirty="0">
                <a:solidFill>
                  <a:srgbClr val="FF0000"/>
                </a:solidFill>
              </a:rPr>
              <a:t> </a:t>
            </a:r>
            <a:r>
              <a:rPr lang="en-US" sz="2400" dirty="0" err="1">
                <a:solidFill>
                  <a:srgbClr val="FF0000"/>
                </a:solidFill>
              </a:rPr>
              <a:t>mustahkamlash</a:t>
            </a:r>
            <a:r>
              <a:rPr lang="en-US" sz="2400" dirty="0">
                <a:solidFill>
                  <a:srgbClr val="FF0000"/>
                </a:solidFill>
              </a:rPr>
              <a:t>, </a:t>
            </a:r>
            <a:r>
              <a:rPr lang="en-US" sz="2400" dirty="0" err="1">
                <a:solidFill>
                  <a:srgbClr val="FF0000"/>
                </a:solidFill>
              </a:rPr>
              <a:t>malakali</a:t>
            </a:r>
            <a:r>
              <a:rPr lang="en-US" sz="2400" dirty="0">
                <a:solidFill>
                  <a:srgbClr val="FF0000"/>
                </a:solidFill>
              </a:rPr>
              <a:t> </a:t>
            </a:r>
            <a:r>
              <a:rPr lang="en-US" sz="2400" dirty="0" err="1">
                <a:solidFill>
                  <a:srgbClr val="FF0000"/>
                </a:solidFill>
              </a:rPr>
              <a:t>mutaxassislar</a:t>
            </a:r>
            <a:r>
              <a:rPr lang="en-US" sz="2400" dirty="0">
                <a:solidFill>
                  <a:srgbClr val="FF0000"/>
                </a:solidFill>
              </a:rPr>
              <a:t> </a:t>
            </a:r>
            <a:r>
              <a:rPr lang="en-US" sz="2400" dirty="0" err="1">
                <a:solidFill>
                  <a:srgbClr val="FF0000"/>
                </a:solidFill>
              </a:rPr>
              <a:t>bilan</a:t>
            </a:r>
            <a:r>
              <a:rPr lang="en-US" sz="2400" dirty="0">
                <a:solidFill>
                  <a:srgbClr val="FF0000"/>
                </a:solidFill>
              </a:rPr>
              <a:t> </a:t>
            </a:r>
            <a:r>
              <a:rPr lang="en-US" sz="2400" dirty="0" err="1">
                <a:solidFill>
                  <a:srgbClr val="FF0000"/>
                </a:solidFill>
              </a:rPr>
              <a:t>to’ldirishga</a:t>
            </a:r>
            <a:r>
              <a:rPr lang="en-US" sz="2400" dirty="0">
                <a:solidFill>
                  <a:srgbClr val="FF0000"/>
                </a:solidFill>
              </a:rPr>
              <a:t> </a:t>
            </a:r>
            <a:r>
              <a:rPr lang="en-US" sz="2400" dirty="0" err="1">
                <a:solidFill>
                  <a:srgbClr val="FF0000"/>
                </a:solidFill>
              </a:rPr>
              <a:t>ko’mak</a:t>
            </a:r>
            <a:r>
              <a:rPr lang="en-US" sz="2400" dirty="0">
                <a:solidFill>
                  <a:srgbClr val="FF0000"/>
                </a:solidFill>
              </a:rPr>
              <a:t> </a:t>
            </a:r>
            <a:r>
              <a:rPr lang="en-US" sz="2400" dirty="0" err="1">
                <a:solidFill>
                  <a:srgbClr val="FF0000"/>
                </a:solidFill>
              </a:rPr>
              <a:t>berishi</a:t>
            </a:r>
            <a:r>
              <a:rPr lang="en-US" sz="2400" dirty="0">
                <a:solidFill>
                  <a:srgbClr val="FF0000"/>
                </a:solidFill>
              </a:rPr>
              <a:t> </a:t>
            </a:r>
            <a:r>
              <a:rPr lang="en-US" sz="2400" dirty="0" err="1" smtClean="0">
                <a:solidFill>
                  <a:srgbClr val="FF0000"/>
                </a:solidFill>
              </a:rPr>
              <a:t>lozim</a:t>
            </a:r>
            <a:r>
              <a:rPr lang="en-US" sz="2400" dirty="0" smtClean="0">
                <a:solidFill>
                  <a:srgbClr val="FF0000"/>
                </a:solidFill>
              </a:rPr>
              <a:t>.</a:t>
            </a:r>
          </a:p>
          <a:p>
            <a:pPr indent="431800" algn="just">
              <a:lnSpc>
                <a:spcPct val="107000"/>
              </a:lnSpc>
              <a:spcAft>
                <a:spcPts val="0"/>
              </a:spcAft>
            </a:pPr>
            <a:r>
              <a:rPr lang="en-US" sz="2800" dirty="0" err="1" smtClean="0">
                <a:solidFill>
                  <a:srgbClr val="0070C0"/>
                </a:solidFill>
              </a:rPr>
              <a:t>Kuchli</a:t>
            </a:r>
            <a:r>
              <a:rPr lang="en-US" sz="2800" dirty="0" smtClean="0">
                <a:solidFill>
                  <a:srgbClr val="0070C0"/>
                </a:solidFill>
              </a:rPr>
              <a:t> </a:t>
            </a:r>
            <a:r>
              <a:rPr lang="en-US" sz="2800" dirty="0" err="1">
                <a:solidFill>
                  <a:srgbClr val="0070C0"/>
                </a:solidFill>
              </a:rPr>
              <a:t>institutlarni</a:t>
            </a:r>
            <a:r>
              <a:rPr lang="en-US" sz="2800" dirty="0">
                <a:solidFill>
                  <a:srgbClr val="0070C0"/>
                </a:solidFill>
              </a:rPr>
              <a:t> </a:t>
            </a:r>
            <a:r>
              <a:rPr lang="en-US" sz="2800" dirty="0" err="1">
                <a:solidFill>
                  <a:srgbClr val="0070C0"/>
                </a:solidFill>
              </a:rPr>
              <a:t>tashkil</a:t>
            </a:r>
            <a:r>
              <a:rPr lang="en-US" sz="2800" dirty="0">
                <a:solidFill>
                  <a:srgbClr val="0070C0"/>
                </a:solidFill>
              </a:rPr>
              <a:t> </a:t>
            </a:r>
            <a:r>
              <a:rPr lang="uz-Cyrl-UZ" sz="2800" dirty="0">
                <a:solidFill>
                  <a:srgbClr val="0070C0"/>
                </a:solidFill>
              </a:rPr>
              <a:t>e</a:t>
            </a:r>
            <a:r>
              <a:rPr lang="en-US" sz="2800" dirty="0" err="1">
                <a:solidFill>
                  <a:srgbClr val="0070C0"/>
                </a:solidFill>
              </a:rPr>
              <a:t>tish</a:t>
            </a:r>
            <a:r>
              <a:rPr lang="en-US" sz="2800" dirty="0">
                <a:solidFill>
                  <a:srgbClr val="0070C0"/>
                </a:solidFill>
              </a:rPr>
              <a:t> </a:t>
            </a:r>
            <a:r>
              <a:rPr lang="en-US" sz="2800" dirty="0" err="1">
                <a:solidFill>
                  <a:srgbClr val="0070C0"/>
                </a:solidFill>
              </a:rPr>
              <a:t>loyihaga</a:t>
            </a:r>
            <a:r>
              <a:rPr lang="en-US" sz="2800" dirty="0">
                <a:solidFill>
                  <a:srgbClr val="0070C0"/>
                </a:solidFill>
              </a:rPr>
              <a:t> </a:t>
            </a:r>
            <a:r>
              <a:rPr lang="en-US" sz="2800" dirty="0" err="1">
                <a:solidFill>
                  <a:srgbClr val="0070C0"/>
                </a:solidFill>
              </a:rPr>
              <a:t>ko’ra</a:t>
            </a:r>
            <a:r>
              <a:rPr lang="en-US" sz="2800" dirty="0">
                <a:solidFill>
                  <a:srgbClr val="0070C0"/>
                </a:solidFill>
              </a:rPr>
              <a:t> </a:t>
            </a:r>
            <a:r>
              <a:rPr lang="en-US" sz="2800" dirty="0" err="1">
                <a:solidFill>
                  <a:srgbClr val="0070C0"/>
                </a:solidFill>
              </a:rPr>
              <a:t>foydalaniladigan</a:t>
            </a:r>
            <a:r>
              <a:rPr lang="en-US" sz="2800" dirty="0">
                <a:solidFill>
                  <a:srgbClr val="0070C0"/>
                </a:solidFill>
              </a:rPr>
              <a:t> </a:t>
            </a:r>
            <a:r>
              <a:rPr lang="en-US" sz="2800" dirty="0" err="1">
                <a:solidFill>
                  <a:srgbClr val="0070C0"/>
                </a:solidFill>
              </a:rPr>
              <a:t>milliy</a:t>
            </a:r>
            <a:r>
              <a:rPr lang="en-US" sz="2800" dirty="0">
                <a:solidFill>
                  <a:srgbClr val="0070C0"/>
                </a:solidFill>
              </a:rPr>
              <a:t> </a:t>
            </a:r>
            <a:r>
              <a:rPr lang="en-US" sz="2800" dirty="0" err="1">
                <a:solidFill>
                  <a:srgbClr val="0070C0"/>
                </a:solidFill>
              </a:rPr>
              <a:t>hamda</a:t>
            </a:r>
            <a:r>
              <a:rPr lang="en-US" sz="2800" dirty="0">
                <a:solidFill>
                  <a:srgbClr val="0070C0"/>
                </a:solidFill>
              </a:rPr>
              <a:t> </a:t>
            </a:r>
            <a:r>
              <a:rPr lang="en-US" sz="2800" dirty="0" err="1">
                <a:solidFill>
                  <a:srgbClr val="0070C0"/>
                </a:solidFill>
              </a:rPr>
              <a:t>xalqaro</a:t>
            </a:r>
            <a:r>
              <a:rPr lang="en-US" sz="2800" dirty="0">
                <a:solidFill>
                  <a:srgbClr val="0070C0"/>
                </a:solidFill>
              </a:rPr>
              <a:t> </a:t>
            </a:r>
            <a:r>
              <a:rPr lang="en-US" sz="2800" dirty="0" err="1">
                <a:solidFill>
                  <a:srgbClr val="0070C0"/>
                </a:solidFill>
              </a:rPr>
              <a:t>resurslarni</a:t>
            </a:r>
            <a:r>
              <a:rPr lang="en-US" sz="2800" dirty="0">
                <a:solidFill>
                  <a:srgbClr val="0070C0"/>
                </a:solidFill>
              </a:rPr>
              <a:t> </a:t>
            </a:r>
            <a:r>
              <a:rPr lang="en-US" sz="2800" dirty="0" err="1">
                <a:solidFill>
                  <a:srgbClr val="0070C0"/>
                </a:solidFill>
              </a:rPr>
              <a:t>muhofaza</a:t>
            </a:r>
            <a:r>
              <a:rPr lang="en-US" sz="2800" dirty="0">
                <a:solidFill>
                  <a:srgbClr val="0070C0"/>
                </a:solidFill>
              </a:rPr>
              <a:t> </a:t>
            </a:r>
            <a:r>
              <a:rPr lang="en-US" sz="2800" dirty="0" err="1">
                <a:solidFill>
                  <a:srgbClr val="0070C0"/>
                </a:solidFill>
              </a:rPr>
              <a:t>qilgan</a:t>
            </a:r>
            <a:r>
              <a:rPr lang="en-US" sz="2800" dirty="0">
                <a:solidFill>
                  <a:srgbClr val="0070C0"/>
                </a:solidFill>
              </a:rPr>
              <a:t> </a:t>
            </a:r>
            <a:r>
              <a:rPr lang="en-US" sz="2800" dirty="0" err="1">
                <a:solidFill>
                  <a:srgbClr val="0070C0"/>
                </a:solidFill>
              </a:rPr>
              <a:t>holda</a:t>
            </a:r>
            <a:r>
              <a:rPr lang="en-US" sz="2800" dirty="0">
                <a:solidFill>
                  <a:srgbClr val="0070C0"/>
                </a:solidFill>
              </a:rPr>
              <a:t> </a:t>
            </a:r>
            <a:r>
              <a:rPr lang="en-US" sz="2800" dirty="0" err="1">
                <a:solidFill>
                  <a:srgbClr val="0070C0"/>
                </a:solidFill>
              </a:rPr>
              <a:t>loyihalarni</a:t>
            </a:r>
            <a:r>
              <a:rPr lang="en-US" sz="2800" dirty="0">
                <a:solidFill>
                  <a:srgbClr val="0070C0"/>
                </a:solidFill>
              </a:rPr>
              <a:t> </a:t>
            </a:r>
            <a:r>
              <a:rPr lang="en-US" sz="2800" dirty="0" err="1">
                <a:solidFill>
                  <a:srgbClr val="0070C0"/>
                </a:solidFill>
              </a:rPr>
              <a:t>samarali</a:t>
            </a:r>
            <a:r>
              <a:rPr lang="en-US" sz="2800" dirty="0">
                <a:solidFill>
                  <a:srgbClr val="0070C0"/>
                </a:solidFill>
              </a:rPr>
              <a:t> </a:t>
            </a:r>
            <a:r>
              <a:rPr lang="en-US" sz="2800" dirty="0" err="1">
                <a:solidFill>
                  <a:srgbClr val="0070C0"/>
                </a:solidFill>
              </a:rPr>
              <a:t>amalga</a:t>
            </a:r>
            <a:r>
              <a:rPr lang="en-US" sz="2800" dirty="0">
                <a:solidFill>
                  <a:srgbClr val="0070C0"/>
                </a:solidFill>
              </a:rPr>
              <a:t> </a:t>
            </a:r>
            <a:r>
              <a:rPr lang="en-US" sz="2800" dirty="0" err="1">
                <a:solidFill>
                  <a:srgbClr val="0070C0"/>
                </a:solidFill>
              </a:rPr>
              <a:t>oshirish</a:t>
            </a:r>
            <a:r>
              <a:rPr lang="en-US" sz="2800" dirty="0">
                <a:solidFill>
                  <a:srgbClr val="0070C0"/>
                </a:solidFill>
              </a:rPr>
              <a:t> </a:t>
            </a:r>
            <a:r>
              <a:rPr lang="en-US" sz="2800" dirty="0" err="1">
                <a:solidFill>
                  <a:srgbClr val="0070C0"/>
                </a:solidFill>
              </a:rPr>
              <a:t>imkonini</a:t>
            </a:r>
            <a:r>
              <a:rPr lang="en-US" sz="2800" dirty="0">
                <a:solidFill>
                  <a:srgbClr val="0070C0"/>
                </a:solidFill>
              </a:rPr>
              <a:t> </a:t>
            </a:r>
            <a:r>
              <a:rPr lang="en-US" sz="2800" dirty="0" err="1">
                <a:solidFill>
                  <a:srgbClr val="0070C0"/>
                </a:solidFill>
              </a:rPr>
              <a:t>beradi</a:t>
            </a:r>
            <a:r>
              <a:rPr lang="en-US" sz="2800" dirty="0">
                <a:solidFill>
                  <a:srgbClr val="0070C0"/>
                </a:solidFill>
              </a:rPr>
              <a:t>. </a:t>
            </a:r>
            <a:endParaRPr lang="en-US" sz="2800" dirty="0" smtClean="0">
              <a:solidFill>
                <a:srgbClr val="0070C0"/>
              </a:solidFill>
            </a:endParaRPr>
          </a:p>
          <a:p>
            <a:pPr indent="431800" algn="just">
              <a:lnSpc>
                <a:spcPct val="107000"/>
              </a:lnSpc>
              <a:spcAft>
                <a:spcPts val="0"/>
              </a:spcAft>
            </a:pPr>
            <a:r>
              <a:rPr lang="en-US" sz="2400" b="1" dirty="0" err="1">
                <a:solidFill>
                  <a:srgbClr val="00B050"/>
                </a:solidFill>
              </a:rPr>
              <a:t>Investitsiya</a:t>
            </a:r>
            <a:r>
              <a:rPr lang="en-US" sz="2400" b="1" dirty="0">
                <a:solidFill>
                  <a:srgbClr val="00B050"/>
                </a:solidFill>
              </a:rPr>
              <a:t> </a:t>
            </a:r>
            <a:r>
              <a:rPr lang="en-US" sz="2400" b="1" dirty="0" err="1">
                <a:solidFill>
                  <a:srgbClr val="00B050"/>
                </a:solidFill>
              </a:rPr>
              <a:t>loyihalari</a:t>
            </a:r>
            <a:r>
              <a:rPr lang="en-US" sz="2400" b="1" dirty="0">
                <a:solidFill>
                  <a:srgbClr val="00B050"/>
                </a:solidFill>
              </a:rPr>
              <a:t> </a:t>
            </a:r>
            <a:r>
              <a:rPr lang="en-US" sz="2400" b="1" dirty="0" err="1">
                <a:solidFill>
                  <a:srgbClr val="00B050"/>
                </a:solidFill>
              </a:rPr>
              <a:t>institutsional</a:t>
            </a:r>
            <a:r>
              <a:rPr lang="en-US" sz="2400" b="1" dirty="0">
                <a:solidFill>
                  <a:srgbClr val="00B050"/>
                </a:solidFill>
              </a:rPr>
              <a:t> </a:t>
            </a:r>
            <a:r>
              <a:rPr lang="en-US" sz="2400" b="1" dirty="0" err="1">
                <a:solidFill>
                  <a:srgbClr val="00B050"/>
                </a:solidFill>
              </a:rPr>
              <a:t>tahlili</a:t>
            </a:r>
            <a:r>
              <a:rPr lang="en-US" sz="2400" b="1" dirty="0">
                <a:solidFill>
                  <a:srgbClr val="00B050"/>
                </a:solidFill>
              </a:rPr>
              <a:t> (IT) </a:t>
            </a:r>
            <a:r>
              <a:rPr lang="en-US" sz="2400" b="1" dirty="0" err="1">
                <a:solidFill>
                  <a:srgbClr val="00B050"/>
                </a:solidFill>
              </a:rPr>
              <a:t>dan</a:t>
            </a:r>
            <a:r>
              <a:rPr lang="en-US" sz="2400" b="1" dirty="0">
                <a:solidFill>
                  <a:srgbClr val="00B050"/>
                </a:solidFill>
              </a:rPr>
              <a:t> </a:t>
            </a:r>
            <a:r>
              <a:rPr lang="en-US" sz="2400" b="1" dirty="0" err="1">
                <a:solidFill>
                  <a:srgbClr val="00B050"/>
                </a:solidFill>
              </a:rPr>
              <a:t>maqsad</a:t>
            </a:r>
            <a:r>
              <a:rPr lang="en-US" sz="2400" b="1" dirty="0">
                <a:solidFill>
                  <a:srgbClr val="00B050"/>
                </a:solidFill>
              </a:rPr>
              <a:t> </a:t>
            </a:r>
            <a:r>
              <a:rPr lang="en-US" sz="2400" b="1" dirty="0" err="1">
                <a:solidFill>
                  <a:srgbClr val="00B050"/>
                </a:solidFill>
              </a:rPr>
              <a:t>loyiha</a:t>
            </a:r>
            <a:r>
              <a:rPr lang="en-US" sz="2400" b="1" dirty="0">
                <a:solidFill>
                  <a:srgbClr val="00B050"/>
                </a:solidFill>
              </a:rPr>
              <a:t> </a:t>
            </a:r>
            <a:r>
              <a:rPr lang="en-US" sz="2400" b="1" dirty="0" err="1">
                <a:solidFill>
                  <a:srgbClr val="00B050"/>
                </a:solidFill>
              </a:rPr>
              <a:t>amalga</a:t>
            </a:r>
            <a:r>
              <a:rPr lang="en-US" sz="2400" b="1" dirty="0">
                <a:solidFill>
                  <a:srgbClr val="00B050"/>
                </a:solidFill>
              </a:rPr>
              <a:t> </a:t>
            </a:r>
            <a:r>
              <a:rPr lang="en-US" sz="2400" b="1" dirty="0" err="1">
                <a:solidFill>
                  <a:srgbClr val="00B050"/>
                </a:solidFill>
              </a:rPr>
              <a:t>oshirilayotgan</a:t>
            </a:r>
            <a:r>
              <a:rPr lang="en-US" sz="2400" b="1" dirty="0">
                <a:solidFill>
                  <a:srgbClr val="00B050"/>
                </a:solidFill>
              </a:rPr>
              <a:t> </a:t>
            </a:r>
            <a:r>
              <a:rPr lang="en-US" sz="2400" b="1" dirty="0" err="1">
                <a:solidFill>
                  <a:srgbClr val="00B050"/>
                </a:solidFill>
              </a:rPr>
              <a:t>makondagi</a:t>
            </a:r>
            <a:r>
              <a:rPr lang="en-US" sz="2400" b="1" dirty="0">
                <a:solidFill>
                  <a:srgbClr val="00B050"/>
                </a:solidFill>
              </a:rPr>
              <a:t> </a:t>
            </a:r>
            <a:r>
              <a:rPr lang="en-US" sz="2400" b="1" dirty="0" err="1">
                <a:solidFill>
                  <a:srgbClr val="00B050"/>
                </a:solidFill>
              </a:rPr>
              <a:t>tashkiliy</a:t>
            </a:r>
            <a:r>
              <a:rPr lang="en-US" sz="2400" b="1" dirty="0">
                <a:solidFill>
                  <a:srgbClr val="00B050"/>
                </a:solidFill>
              </a:rPr>
              <a:t>, </a:t>
            </a:r>
            <a:r>
              <a:rPr lang="en-US" sz="2400" b="1" dirty="0" err="1">
                <a:solidFill>
                  <a:srgbClr val="00B050"/>
                </a:solidFill>
              </a:rPr>
              <a:t>huquqiy</a:t>
            </a:r>
            <a:r>
              <a:rPr lang="en-US" sz="2400" b="1" dirty="0">
                <a:solidFill>
                  <a:srgbClr val="00B050"/>
                </a:solidFill>
              </a:rPr>
              <a:t>, </a:t>
            </a:r>
            <a:r>
              <a:rPr lang="en-US" sz="2400" b="1" dirty="0" err="1">
                <a:solidFill>
                  <a:srgbClr val="00B050"/>
                </a:solidFill>
              </a:rPr>
              <a:t>siyosiy</a:t>
            </a:r>
            <a:r>
              <a:rPr lang="en-US" sz="2400" b="1" dirty="0">
                <a:solidFill>
                  <a:srgbClr val="00B050"/>
                </a:solidFill>
              </a:rPr>
              <a:t> </a:t>
            </a:r>
            <a:r>
              <a:rPr lang="en-US" sz="2400" b="1" dirty="0" err="1">
                <a:solidFill>
                  <a:srgbClr val="00B050"/>
                </a:solidFill>
              </a:rPr>
              <a:t>va</a:t>
            </a:r>
            <a:r>
              <a:rPr lang="en-US" sz="2400" b="1" dirty="0">
                <a:solidFill>
                  <a:srgbClr val="00B050"/>
                </a:solidFill>
              </a:rPr>
              <a:t> </a:t>
            </a:r>
            <a:r>
              <a:rPr lang="en-US" sz="2400" b="1" dirty="0" err="1">
                <a:solidFill>
                  <a:srgbClr val="00B050"/>
                </a:solidFill>
              </a:rPr>
              <a:t>ma’muriy</a:t>
            </a:r>
            <a:r>
              <a:rPr lang="en-US" sz="2400" b="1" dirty="0">
                <a:solidFill>
                  <a:srgbClr val="00B050"/>
                </a:solidFill>
              </a:rPr>
              <a:t> </a:t>
            </a:r>
            <a:r>
              <a:rPr lang="en-US" sz="2400" b="1" dirty="0" err="1">
                <a:solidFill>
                  <a:srgbClr val="00B050"/>
                </a:solidFill>
              </a:rPr>
              <a:t>vaziyat</a:t>
            </a:r>
            <a:r>
              <a:rPr lang="en-US" sz="2400" b="1" dirty="0">
                <a:solidFill>
                  <a:srgbClr val="00B050"/>
                </a:solidFill>
              </a:rPr>
              <a:t> (</a:t>
            </a:r>
            <a:r>
              <a:rPr lang="en-US" sz="2400" b="1" dirty="0" err="1">
                <a:solidFill>
                  <a:srgbClr val="00B050"/>
                </a:solidFill>
              </a:rPr>
              <a:t>muhit</a:t>
            </a:r>
            <a:r>
              <a:rPr lang="en-US" sz="2400" b="1" dirty="0">
                <a:solidFill>
                  <a:srgbClr val="00B050"/>
                </a:solidFill>
              </a:rPr>
              <a:t>)</a:t>
            </a:r>
            <a:r>
              <a:rPr lang="en-US" sz="2400" b="1" dirty="0" err="1">
                <a:solidFill>
                  <a:srgbClr val="00B050"/>
                </a:solidFill>
              </a:rPr>
              <a:t>ga</a:t>
            </a:r>
            <a:r>
              <a:rPr lang="en-US" sz="2400" b="1" dirty="0">
                <a:solidFill>
                  <a:srgbClr val="00B050"/>
                </a:solidFill>
              </a:rPr>
              <a:t> </a:t>
            </a:r>
            <a:r>
              <a:rPr lang="en-US" sz="2400" b="1" dirty="0" err="1">
                <a:solidFill>
                  <a:srgbClr val="00B050"/>
                </a:solidFill>
              </a:rPr>
              <a:t>baho</a:t>
            </a:r>
            <a:r>
              <a:rPr lang="en-US" sz="2400" b="1" dirty="0">
                <a:solidFill>
                  <a:srgbClr val="00B050"/>
                </a:solidFill>
              </a:rPr>
              <a:t> </a:t>
            </a:r>
            <a:r>
              <a:rPr lang="en-US" sz="2400" b="1" dirty="0" err="1">
                <a:solidFill>
                  <a:srgbClr val="00B050"/>
                </a:solidFill>
              </a:rPr>
              <a:t>berish</a:t>
            </a:r>
            <a:r>
              <a:rPr lang="en-US" sz="2400" b="1" dirty="0">
                <a:solidFill>
                  <a:srgbClr val="00B050"/>
                </a:solidFill>
              </a:rPr>
              <a:t> </a:t>
            </a:r>
            <a:r>
              <a:rPr lang="en-US" sz="2400" b="1" dirty="0" err="1">
                <a:solidFill>
                  <a:srgbClr val="00B050"/>
                </a:solidFill>
              </a:rPr>
              <a:t>hamda</a:t>
            </a:r>
            <a:r>
              <a:rPr lang="en-US" sz="2400" b="1" dirty="0">
                <a:solidFill>
                  <a:srgbClr val="00B050"/>
                </a:solidFill>
              </a:rPr>
              <a:t> </a:t>
            </a:r>
            <a:r>
              <a:rPr lang="en-US" sz="2400" b="1" dirty="0" err="1">
                <a:solidFill>
                  <a:srgbClr val="00B050"/>
                </a:solidFill>
              </a:rPr>
              <a:t>loyihaga</a:t>
            </a:r>
            <a:r>
              <a:rPr lang="en-US" sz="2400" b="1" dirty="0">
                <a:solidFill>
                  <a:srgbClr val="00B050"/>
                </a:solidFill>
              </a:rPr>
              <a:t> </a:t>
            </a:r>
            <a:r>
              <a:rPr lang="en-US" sz="2400" b="1" dirty="0" err="1">
                <a:solidFill>
                  <a:srgbClr val="00B050"/>
                </a:solidFill>
              </a:rPr>
              <a:t>jalb</a:t>
            </a:r>
            <a:r>
              <a:rPr lang="en-US" sz="2400" b="1" dirty="0">
                <a:solidFill>
                  <a:srgbClr val="00B050"/>
                </a:solidFill>
              </a:rPr>
              <a:t> </a:t>
            </a:r>
            <a:r>
              <a:rPr lang="uz-Cyrl-UZ" sz="2400" b="1" dirty="0">
                <a:solidFill>
                  <a:srgbClr val="00B050"/>
                </a:solidFill>
              </a:rPr>
              <a:t>e</a:t>
            </a:r>
            <a:r>
              <a:rPr lang="en-US" sz="2400" b="1" dirty="0" err="1">
                <a:solidFill>
                  <a:srgbClr val="00B050"/>
                </a:solidFill>
              </a:rPr>
              <a:t>tilgan</a:t>
            </a:r>
            <a:r>
              <a:rPr lang="en-US" sz="2400" b="1" dirty="0">
                <a:solidFill>
                  <a:srgbClr val="00B050"/>
                </a:solidFill>
              </a:rPr>
              <a:t> </a:t>
            </a:r>
            <a:r>
              <a:rPr lang="en-US" sz="2400" b="1" dirty="0" err="1">
                <a:solidFill>
                  <a:srgbClr val="00B050"/>
                </a:solidFill>
              </a:rPr>
              <a:t>tashkilotlarning</a:t>
            </a:r>
            <a:r>
              <a:rPr lang="en-US" sz="2400" b="1" dirty="0">
                <a:solidFill>
                  <a:srgbClr val="00B050"/>
                </a:solidFill>
              </a:rPr>
              <a:t> </a:t>
            </a:r>
            <a:r>
              <a:rPr lang="en-US" sz="2400" b="1" dirty="0" err="1">
                <a:solidFill>
                  <a:srgbClr val="00B050"/>
                </a:solidFill>
              </a:rPr>
              <a:t>imkoniyatlarini</a:t>
            </a:r>
            <a:r>
              <a:rPr lang="en-US" sz="2400" b="1" dirty="0">
                <a:solidFill>
                  <a:srgbClr val="00B050"/>
                </a:solidFill>
              </a:rPr>
              <a:t> </a:t>
            </a:r>
            <a:r>
              <a:rPr lang="en-US" sz="2400" b="1" dirty="0" err="1">
                <a:solidFill>
                  <a:srgbClr val="00B050"/>
                </a:solidFill>
              </a:rPr>
              <a:t>mustahkamlash</a:t>
            </a:r>
            <a:r>
              <a:rPr lang="en-US" sz="2400" b="1" dirty="0">
                <a:solidFill>
                  <a:srgbClr val="00B050"/>
                </a:solidFill>
              </a:rPr>
              <a:t> </a:t>
            </a:r>
            <a:r>
              <a:rPr lang="en-US" sz="2400" b="1" dirty="0" err="1">
                <a:solidFill>
                  <a:srgbClr val="00B050"/>
                </a:solidFill>
              </a:rPr>
              <a:t>chora-tadbirlari</a:t>
            </a:r>
            <a:r>
              <a:rPr lang="en-US" sz="2400" b="1" dirty="0">
                <a:solidFill>
                  <a:srgbClr val="00B050"/>
                </a:solidFill>
              </a:rPr>
              <a:t> </a:t>
            </a:r>
            <a:r>
              <a:rPr lang="en-US" sz="2400" b="1" dirty="0" err="1">
                <a:solidFill>
                  <a:srgbClr val="00B050"/>
                </a:solidFill>
              </a:rPr>
              <a:t>borasida</a:t>
            </a:r>
            <a:r>
              <a:rPr lang="en-US" sz="2400" b="1" dirty="0">
                <a:solidFill>
                  <a:srgbClr val="00B050"/>
                </a:solidFill>
              </a:rPr>
              <a:t> </a:t>
            </a:r>
            <a:r>
              <a:rPr lang="en-US" sz="2400" b="1" dirty="0" err="1">
                <a:solidFill>
                  <a:srgbClr val="00B050"/>
                </a:solidFill>
              </a:rPr>
              <a:t>tavsiyalar</a:t>
            </a:r>
            <a:r>
              <a:rPr lang="en-US" sz="2400" b="1" dirty="0">
                <a:solidFill>
                  <a:srgbClr val="00B050"/>
                </a:solidFill>
              </a:rPr>
              <a:t> </a:t>
            </a:r>
            <a:r>
              <a:rPr lang="en-US" sz="2400" b="1" dirty="0" err="1">
                <a:solidFill>
                  <a:srgbClr val="00B050"/>
                </a:solidFill>
              </a:rPr>
              <a:t>ishlab</a:t>
            </a:r>
            <a:r>
              <a:rPr lang="en-US" sz="2400" b="1" dirty="0">
                <a:solidFill>
                  <a:srgbClr val="00B050"/>
                </a:solidFill>
              </a:rPr>
              <a:t> </a:t>
            </a:r>
            <a:r>
              <a:rPr lang="en-US" sz="2400" b="1" dirty="0" err="1">
                <a:solidFill>
                  <a:srgbClr val="00B050"/>
                </a:solidFill>
              </a:rPr>
              <a:t>chiqishdan</a:t>
            </a:r>
            <a:r>
              <a:rPr lang="en-US" sz="2400" b="1" dirty="0">
                <a:solidFill>
                  <a:srgbClr val="00B050"/>
                </a:solidFill>
              </a:rPr>
              <a:t> </a:t>
            </a:r>
            <a:r>
              <a:rPr lang="en-US" sz="2400" b="1" dirty="0" err="1">
                <a:solidFill>
                  <a:srgbClr val="00B050"/>
                </a:solidFill>
              </a:rPr>
              <a:t>iborat</a:t>
            </a:r>
            <a:r>
              <a:rPr lang="en-US" sz="2400" b="1" dirty="0">
                <a:solidFill>
                  <a:srgbClr val="00B050"/>
                </a:solidFill>
              </a:rPr>
              <a:t>. </a:t>
            </a:r>
            <a:endParaRPr lang="ru-RU" sz="2400" b="1" dirty="0">
              <a:solidFill>
                <a:srgbClr val="00B05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8036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1150961"/>
          </a:xfrm>
        </p:spPr>
        <p:txBody>
          <a:bodyPr>
            <a:normAutofit fontScale="90000"/>
          </a:bodyPr>
          <a:lstStyle/>
          <a:p>
            <a:r>
              <a:rPr lang="en-US" dirty="0" err="1"/>
              <a:t>Tavsiyalar</a:t>
            </a:r>
            <a:r>
              <a:rPr lang="en-US" dirty="0"/>
              <a:t> </a:t>
            </a:r>
            <a:r>
              <a:rPr lang="en-US" dirty="0" err="1"/>
              <a:t>quyidagi</a:t>
            </a:r>
            <a:r>
              <a:rPr lang="en-US" dirty="0"/>
              <a:t> </a:t>
            </a:r>
            <a:r>
              <a:rPr lang="en-US" dirty="0" err="1"/>
              <a:t>masalalarni</a:t>
            </a:r>
            <a:r>
              <a:rPr lang="en-US" dirty="0"/>
              <a:t> </a:t>
            </a:r>
            <a:r>
              <a:rPr lang="en-US" dirty="0" err="1"/>
              <a:t>qamrab</a:t>
            </a:r>
            <a:r>
              <a:rPr lang="en-US" dirty="0"/>
              <a:t> </a:t>
            </a:r>
            <a:r>
              <a:rPr lang="en-US" dirty="0" err="1"/>
              <a:t>oladi</a:t>
            </a:r>
            <a:r>
              <a:rPr lang="en-US" dirty="0"/>
              <a:t>:</a:t>
            </a:r>
            <a:endParaRPr lang="ru-RU" dirty="0"/>
          </a:p>
        </p:txBody>
      </p:sp>
      <p:sp>
        <p:nvSpPr>
          <p:cNvPr id="3" name="Объект 2"/>
          <p:cNvSpPr>
            <a:spLocks noGrp="1"/>
          </p:cNvSpPr>
          <p:nvPr>
            <p:ph idx="1"/>
          </p:nvPr>
        </p:nvSpPr>
        <p:spPr>
          <a:xfrm>
            <a:off x="677334" y="1760561"/>
            <a:ext cx="8596668" cy="4280801"/>
          </a:xfrm>
        </p:spPr>
        <p:txBody>
          <a:bodyPr>
            <a:normAutofit fontScale="85000" lnSpcReduction="20000"/>
          </a:bodyPr>
          <a:lstStyle/>
          <a:p>
            <a:r>
              <a:rPr lang="en-US" sz="2400" dirty="0" smtClean="0">
                <a:latin typeface="Times New Roman" panose="02020603050405020304" pitchFamily="18" charset="0"/>
                <a:cs typeface="Times New Roman" panose="02020603050405020304" pitchFamily="18" charset="0"/>
              </a:rPr>
              <a:t>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menejment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uslublari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usullari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shu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jumladan</a:t>
            </a:r>
            <a:r>
              <a:rPr lang="en-US" sz="2400" b="1" dirty="0" smtClean="0">
                <a:latin typeface="Times New Roman" panose="02020603050405020304" pitchFamily="18" charset="0"/>
                <a:cs typeface="Times New Roman" panose="02020603050405020304" pitchFamily="18" charset="0"/>
              </a:rPr>
              <a:t>, monitoring </a:t>
            </a:r>
            <a:r>
              <a:rPr lang="en-US" sz="2400" b="1" dirty="0" err="1" smtClean="0">
                <a:latin typeface="Times New Roman" panose="02020603050405020304" pitchFamily="18" charset="0"/>
                <a:cs typeface="Times New Roman" panose="02020603050405020304" pitchFamily="18" charset="0"/>
              </a:rPr>
              <a:t>va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baholash</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 </a:t>
            </a:r>
            <a:r>
              <a:rPr lang="en-US" sz="2400" b="1" dirty="0" err="1" smtClean="0">
                <a:latin typeface="Times New Roman" panose="02020603050405020304" pitchFamily="18" charset="0"/>
                <a:cs typeface="Times New Roman" panose="02020603050405020304" pitchFamily="18" charset="0"/>
              </a:rPr>
              <a:t>tashkiliy</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tuzilma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undagi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o’zgarishlar</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v) </a:t>
            </a:r>
            <a:r>
              <a:rPr lang="en-US" sz="2400" b="1" dirty="0" err="1" smtClean="0">
                <a:latin typeface="Times New Roman" panose="02020603050405020304" pitchFamily="18" charset="0"/>
                <a:cs typeface="Times New Roman" panose="02020603050405020304" pitchFamily="18" charset="0"/>
              </a:rPr>
              <a:t>rejalashtirish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shu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jumladan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investitsiyalarni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joylashtirishni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rejalashtirish</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g) </a:t>
            </a:r>
            <a:r>
              <a:rPr lang="en-US" sz="2400" b="1" dirty="0" err="1" smtClean="0">
                <a:latin typeface="Times New Roman" panose="02020603050405020304" pitchFamily="18" charset="0"/>
                <a:cs typeface="Times New Roman" panose="02020603050405020304" pitchFamily="18" charset="0"/>
              </a:rPr>
              <a:t>xodimlar</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tarkibini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to’ldirish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o’qitish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malakasini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oshirish</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d) </a:t>
            </a:r>
            <a:r>
              <a:rPr lang="en-US" sz="2400" b="1" dirty="0" err="1" smtClean="0">
                <a:latin typeface="Times New Roman" panose="02020603050405020304" pitchFamily="18" charset="0"/>
                <a:cs typeface="Times New Roman" panose="02020603050405020304" pitchFamily="18" charset="0"/>
              </a:rPr>
              <a:t>moliyaviy</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faoliyat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shu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jumladan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moliyaviy</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faoliyatni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boshqarish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smetalar</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tuzish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buxgalteriya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hisobi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taftish</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e) </a:t>
            </a:r>
            <a:r>
              <a:rPr lang="en-US" sz="2400" b="1" dirty="0" err="1" smtClean="0">
                <a:latin typeface="Times New Roman" panose="02020603050405020304" pitchFamily="18" charset="0"/>
                <a:cs typeface="Times New Roman" panose="02020603050405020304" pitchFamily="18" charset="0"/>
              </a:rPr>
              <a:t>loyihalarning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moddiy-texnik</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ta’minoti</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j) </a:t>
            </a:r>
            <a:r>
              <a:rPr lang="uz-Cyrl-UZ" sz="2400" b="1" dirty="0" smtClean="0">
                <a:latin typeface="Times New Roman" panose="02020603050405020304" pitchFamily="18" charset="0"/>
                <a:cs typeface="Times New Roman" panose="02020603050405020304" pitchFamily="18" charset="0"/>
              </a:rPr>
              <a:t>e</a:t>
            </a:r>
            <a:r>
              <a:rPr lang="en-US" sz="2400" b="1" dirty="0" err="1" smtClean="0">
                <a:latin typeface="Times New Roman" panose="02020603050405020304" pitchFamily="18" charset="0"/>
                <a:cs typeface="Times New Roman" panose="02020603050405020304" pitchFamily="18" charset="0"/>
              </a:rPr>
              <a:t>kspluatatsiya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texnik</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xizmat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ko’rsatish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tizimlari</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z) </a:t>
            </a:r>
            <a:r>
              <a:rPr lang="en-US" sz="2400" b="1" dirty="0" err="1" smtClean="0">
                <a:latin typeface="Times New Roman" panose="02020603050405020304" pitchFamily="18" charset="0"/>
                <a:cs typeface="Times New Roman" panose="02020603050405020304" pitchFamily="18" charset="0"/>
              </a:rPr>
              <a:t>tashkilotlararo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muvofiqlashtirish</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r>
              <a:rPr lang="en-US" sz="2400" b="1" dirty="0" err="1" smtClean="0">
                <a:latin typeface="Times New Roman" panose="02020603050405020304" pitchFamily="18" charset="0"/>
                <a:cs typeface="Times New Roman" panose="02020603050405020304" pitchFamily="18" charset="0"/>
              </a:rPr>
              <a:t>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alohida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sektorlarga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nisbatan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siyosat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masalalari</a:t>
            </a:r>
            <a:r>
              <a:rPr lang="en-US" sz="2400" b="1" dirty="0" smtClean="0">
                <a:latin typeface="Times New Roman" panose="02020603050405020304" pitchFamily="18" charset="0"/>
                <a:cs typeface="Times New Roman" panose="02020603050405020304" pitchFamily="18" charset="0"/>
              </a:rPr>
              <a:t>.</a:t>
            </a:r>
            <a:endParaRPr lang="ru-RU" sz="2400" b="1" dirty="0" smtClean="0">
              <a:latin typeface="Times New Roman" panose="02020603050405020304" pitchFamily="18" charset="0"/>
              <a:cs typeface="Times New Roman" panose="02020603050405020304" pitchFamily="18" charset="0"/>
            </a:endParaRPr>
          </a:p>
          <a:p>
            <a:pPr algn="just"/>
            <a:endParaRPr lang="ru-RU"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859809"/>
            <a:ext cx="2572257" cy="5453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07398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5832143"/>
          </a:xfrm>
        </p:spPr>
        <p:txBody>
          <a:bodyPr>
            <a:normAutofit fontScale="90000"/>
          </a:bodyPr>
          <a:lstStyle/>
          <a:p>
            <a:r>
              <a:rPr lang="en-US" dirty="0" err="1">
                <a:latin typeface="Times New Roman" panose="02020603050405020304" pitchFamily="18" charset="0"/>
                <a:cs typeface="Times New Roman" panose="02020603050405020304" pitchFamily="18" charset="0"/>
              </a:rPr>
              <a:t>Jumladan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jahon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bankining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paxtachilik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industriyasini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takomillashtirish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Iqtisodiyotni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mutasaddi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mulkchilik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kontseptsiyasi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muvaffaqiyati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muvaffaqiya</a:t>
            </a:r>
            <a:r>
              <a:rPr lang="uz-Cyrl-UZ" dirty="0">
                <a:latin typeface="Times New Roman" panose="02020603050405020304" pitchFamily="18" charset="0"/>
                <a:cs typeface="Times New Roman" panose="02020603050405020304" pitchFamily="18" charset="0"/>
              </a:rPr>
              <a:t>ts</a:t>
            </a:r>
            <a:r>
              <a:rPr lang="en-US" dirty="0" err="1">
                <a:latin typeface="Times New Roman" panose="02020603050405020304" pitchFamily="18" charset="0"/>
                <a:cs typeface="Times New Roman" panose="02020603050405020304" pitchFamily="18" charset="0"/>
              </a:rPr>
              <a:t>izligi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zimmalariga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olgandagina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natijaga</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e</a:t>
            </a:r>
            <a:r>
              <a:rPr lang="en-US" dirty="0" err="1">
                <a:latin typeface="Times New Roman" panose="02020603050405020304" pitchFamily="18" charset="0"/>
                <a:cs typeface="Times New Roman" panose="02020603050405020304" pitchFamily="18" charset="0"/>
              </a:rPr>
              <a:t>rishiladi</a:t>
            </a:r>
            <a:endParaRPr lang="ru-RU" dirty="0">
              <a:solidFill>
                <a:srgbClr val="00B050"/>
              </a:solidFill>
              <a:latin typeface="Times New Roman" panose="02020603050405020304" pitchFamily="18" charset="0"/>
              <a:cs typeface="Times New Roman" panose="02020603050405020304" pitchFamily="18" charset="0"/>
            </a:endParaRPr>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2050" y="776945"/>
            <a:ext cx="2629120" cy="462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003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809767"/>
          </a:xfrm>
        </p:spPr>
        <p:txBody>
          <a:bodyPr/>
          <a:lstStyle/>
          <a:p>
            <a:r>
              <a:rPr lang="uz-Cyrl-UZ" b="1" dirty="0" smtClean="0"/>
              <a:t>Institutsional </a:t>
            </a:r>
            <a:r>
              <a:rPr lang="uz-Cyrl-UZ" b="1" dirty="0"/>
              <a:t>tahlil tuzilmasi</a:t>
            </a:r>
            <a:endParaRPr lang="ru-RU" dirty="0"/>
          </a:p>
        </p:txBody>
      </p:sp>
      <p:sp>
        <p:nvSpPr>
          <p:cNvPr id="3" name="Объект 2"/>
          <p:cNvSpPr>
            <a:spLocks noGrp="1"/>
          </p:cNvSpPr>
          <p:nvPr>
            <p:ph idx="1"/>
          </p:nvPr>
        </p:nvSpPr>
        <p:spPr>
          <a:xfrm>
            <a:off x="677334" y="1296537"/>
            <a:ext cx="8596668" cy="5431809"/>
          </a:xfrm>
        </p:spPr>
        <p:txBody>
          <a:bodyPr>
            <a:normAutofit lnSpcReduction="10000"/>
          </a:bodyPr>
          <a:lstStyle/>
          <a:p>
            <a:pPr algn="just"/>
            <a:r>
              <a:rPr lang="uz-Cyrl-UZ" sz="2400" dirty="0">
                <a:solidFill>
                  <a:srgbClr val="0070C0"/>
                </a:solidFill>
                <a:latin typeface="Times New Roman" panose="02020603050405020304" pitchFamily="18" charset="0"/>
                <a:cs typeface="Times New Roman" panose="02020603050405020304" pitchFamily="18" charset="0"/>
              </a:rPr>
              <a:t>institutsional tahlilga quyidagi vazifalarni bajarish </a:t>
            </a:r>
            <a:r>
              <a:rPr lang="uz-Cyrl-UZ" sz="2400" dirty="0" smtClean="0">
                <a:solidFill>
                  <a:srgbClr val="0070C0"/>
                </a:solidFill>
                <a:latin typeface="Times New Roman" panose="02020603050405020304" pitchFamily="18" charset="0"/>
                <a:cs typeface="Times New Roman" panose="02020603050405020304" pitchFamily="18" charset="0"/>
              </a:rPr>
              <a:t>kiradi</a:t>
            </a:r>
            <a:endParaRPr lang="en-US" sz="2400" dirty="0" smtClean="0">
              <a:solidFill>
                <a:srgbClr val="0070C0"/>
              </a:solidFill>
              <a:latin typeface="Times New Roman" panose="02020603050405020304" pitchFamily="18" charset="0"/>
              <a:cs typeface="Times New Roman" panose="02020603050405020304" pitchFamily="18" charset="0"/>
            </a:endParaRPr>
          </a:p>
          <a:p>
            <a:r>
              <a:rPr lang="uz-Cyrl-UZ" dirty="0">
                <a:solidFill>
                  <a:srgbClr val="00B050"/>
                </a:solidFill>
                <a:latin typeface="Times New Roman" panose="02020603050405020304" pitchFamily="18" charset="0"/>
                <a:cs typeface="Times New Roman" panose="02020603050405020304" pitchFamily="18" charset="0"/>
              </a:rPr>
              <a:t>- loyiha amalga oshiriladigan institutsional shart-sharoitlarni (tashkilotlar, me’yoriy hujjatlar va siyosiy omillarni) aniqlash va tasvirlab berish;</a:t>
            </a:r>
            <a:endParaRPr lang="ru-RU" dirty="0">
              <a:solidFill>
                <a:srgbClr val="00B050"/>
              </a:solidFill>
              <a:latin typeface="Times New Roman" panose="02020603050405020304" pitchFamily="18" charset="0"/>
              <a:cs typeface="Times New Roman" panose="02020603050405020304" pitchFamily="18" charset="0"/>
            </a:endParaRPr>
          </a:p>
          <a:p>
            <a:r>
              <a:rPr lang="uz-Cyrl-UZ" dirty="0">
                <a:solidFill>
                  <a:srgbClr val="0070C0"/>
                </a:solidFill>
                <a:latin typeface="Times New Roman" panose="02020603050405020304" pitchFamily="18" charset="0"/>
                <a:cs typeface="Times New Roman" panose="02020603050405020304" pitchFamily="18" charset="0"/>
              </a:rPr>
              <a:t>- loyihada ishtirok etuvchi tashkilotlarning moddiy va mehnat resurslari, texnik malakasi, tashkiliy tuzilmasi, boshqaruv va ma’muriy imkoniyatlari, moliyaviy ahvoli nuqtai nazaridan kuchli va zaif tomonlarini baholash;</a:t>
            </a:r>
            <a:endParaRPr lang="ru-RU" dirty="0">
              <a:solidFill>
                <a:srgbClr val="0070C0"/>
              </a:solidFill>
              <a:latin typeface="Times New Roman" panose="02020603050405020304" pitchFamily="18" charset="0"/>
              <a:cs typeface="Times New Roman" panose="02020603050405020304" pitchFamily="18" charset="0"/>
            </a:endParaRPr>
          </a:p>
          <a:p>
            <a:r>
              <a:rPr lang="uz-Cyrl-UZ" dirty="0">
                <a:solidFill>
                  <a:srgbClr val="002060"/>
                </a:solidFill>
                <a:latin typeface="Times New Roman" panose="02020603050405020304" pitchFamily="18" charset="0"/>
                <a:cs typeface="Times New Roman" panose="02020603050405020304" pitchFamily="18" charset="0"/>
              </a:rPr>
              <a:t>- qonunlar, siyosat va yo’riqnomalar o’zgarishining loyihani amalga oshirish va ekspluatatsiya qilishga (ayniqsa, atrof-muhitni muhofaza qilish, ish haqi, baholar, subsidiyalar, tashqi savdo, valyuta kursi va hokazolarga ) ehtimol bo’lgan ta’sirini baholash;</a:t>
            </a:r>
            <a:endParaRPr lang="ru-RU" dirty="0">
              <a:solidFill>
                <a:srgbClr val="002060"/>
              </a:solidFill>
              <a:latin typeface="Times New Roman" panose="02020603050405020304" pitchFamily="18" charset="0"/>
              <a:cs typeface="Times New Roman" panose="02020603050405020304" pitchFamily="18" charset="0"/>
            </a:endParaRPr>
          </a:p>
          <a:p>
            <a:r>
              <a:rPr lang="uz-Cyrl-UZ" dirty="0">
                <a:solidFill>
                  <a:srgbClr val="7030A0"/>
                </a:solidFill>
                <a:latin typeface="Times New Roman" panose="02020603050405020304" pitchFamily="18" charset="0"/>
                <a:cs typeface="Times New Roman" panose="02020603050405020304" pitchFamily="18" charset="0"/>
              </a:rPr>
              <a:t>- loyihada qatnashuvchi tashkilotlarning zaif jihatlarini bartaraf qilishning muqobil yo’llarini hamda qonunlar, siyosat va yo’riqnomalarning loyihaga ko’rsatishi mumkin bo’lgan potentsial salbiy ta’siriga qarshi chora-tadbirlarni ilgari surish (tegishli takomillashtirish ishlari loyiha amalga oshirilayotgan va ekspluatatsiya qilinayotgan vaqtda hamda bundan oldin loyiha bo’yicha ish grafigiga ko’ra amalga oshiriladi);</a:t>
            </a:r>
            <a:endParaRPr lang="ru-RU" dirty="0">
              <a:solidFill>
                <a:srgbClr val="7030A0"/>
              </a:solidFill>
              <a:latin typeface="Times New Roman" panose="02020603050405020304" pitchFamily="18" charset="0"/>
              <a:cs typeface="Times New Roman" panose="02020603050405020304" pitchFamily="18" charset="0"/>
            </a:endParaRPr>
          </a:p>
          <a:p>
            <a:r>
              <a:rPr lang="uz-Cyrl-UZ" dirty="0">
                <a:solidFill>
                  <a:srgbClr val="C00000"/>
                </a:solidFill>
                <a:latin typeface="Times New Roman" panose="02020603050405020304" pitchFamily="18" charset="0"/>
                <a:cs typeface="Times New Roman" panose="02020603050405020304" pitchFamily="18" charset="0"/>
              </a:rPr>
              <a:t>- tavsiya qilinayotgan tashkiliy o’zgarishlarni amalga oshirish uchun kerak bo’lishi mumkin bo’lgan texnik yordam bo’yicha takliflarni ilgari surish hamda zarur ishlarni o’tkazish grafigini ishlab chiqish.</a:t>
            </a:r>
            <a:endParaRPr lang="ru-RU" dirty="0">
              <a:solidFill>
                <a:srgbClr val="C00000"/>
              </a:solidFill>
              <a:latin typeface="Times New Roman" panose="02020603050405020304" pitchFamily="18" charset="0"/>
              <a:cs typeface="Times New Roman" panose="02020603050405020304" pitchFamily="18" charset="0"/>
            </a:endParaRPr>
          </a:p>
          <a:p>
            <a:pPr algn="just"/>
            <a:endParaRPr lang="ru-RU" dirty="0"/>
          </a:p>
        </p:txBody>
      </p:sp>
      <p:pic>
        <p:nvPicPr>
          <p:cNvPr id="4"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4250" y="292662"/>
            <a:ext cx="2442949" cy="295550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2020-2022 yillar uchun investitsiya dasturi qabul qilindi | NORMA.U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descr="2020-2022 yillar uchun investitsiya dasturi qabul qilindi | NORMA.UZ"/>
          <p:cNvPicPr/>
          <p:nvPr/>
        </p:nvPicPr>
        <p:blipFill>
          <a:blip r:embed="rId3">
            <a:extLst>
              <a:ext uri="{28A0092B-C50C-407E-A947-70E740481C1C}">
                <a14:useLocalDpi xmlns:a14="http://schemas.microsoft.com/office/drawing/2010/main" val="0"/>
              </a:ext>
            </a:extLst>
          </a:blip>
          <a:srcRect/>
          <a:stretch>
            <a:fillRect/>
          </a:stretch>
        </p:blipFill>
        <p:spPr bwMode="auto">
          <a:xfrm>
            <a:off x="9444250" y="4714875"/>
            <a:ext cx="2747750" cy="2143125"/>
          </a:xfrm>
          <a:prstGeom prst="rect">
            <a:avLst/>
          </a:prstGeom>
          <a:noFill/>
          <a:ln>
            <a:noFill/>
          </a:ln>
        </p:spPr>
      </p:pic>
    </p:spTree>
    <p:extLst>
      <p:ext uri="{BB962C8B-B14F-4D97-AF65-F5344CB8AC3E}">
        <p14:creationId xmlns:p14="http://schemas.microsoft.com/office/powerpoint/2010/main" val="29204117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a:t>Loyiha ishtirokchilari faoliyatidagi doimiy muammolar</a:t>
            </a:r>
            <a:endParaRPr lang="ru-RU" b="1" dirty="0"/>
          </a:p>
        </p:txBody>
      </p:sp>
      <p:sp>
        <p:nvSpPr>
          <p:cNvPr id="3" name="Объект 2"/>
          <p:cNvSpPr>
            <a:spLocks noGrp="1"/>
          </p:cNvSpPr>
          <p:nvPr>
            <p:ph idx="1"/>
          </p:nvPr>
        </p:nvSpPr>
        <p:spPr>
          <a:xfrm>
            <a:off x="726871" y="1282890"/>
            <a:ext cx="8596668" cy="5575109"/>
          </a:xfrm>
        </p:spPr>
        <p:txBody>
          <a:bodyPr>
            <a:normAutofit/>
          </a:bodyPr>
          <a:lstStyle/>
          <a:p>
            <a:pPr marL="0" indent="0">
              <a:buNone/>
            </a:pPr>
            <a:endParaRPr lang="en-US" sz="2400" b="1" dirty="0">
              <a:solidFill>
                <a:srgbClr val="7030A0"/>
              </a:solidFill>
              <a:latin typeface="Times New Roman" pitchFamily="18" charset="0"/>
              <a:cs typeface="Times New Roman" pitchFamily="18" charset="0"/>
            </a:endParaRPr>
          </a:p>
          <a:p>
            <a:r>
              <a:rPr lang="uz-Cyrl-UZ" sz="2400" dirty="0">
                <a:solidFill>
                  <a:srgbClr val="C00000"/>
                </a:solidFill>
              </a:rPr>
              <a:t>Iqtisodiyotni qayta qurish jarayonida ikki muhim institutsional muammo kuzatiladi. </a:t>
            </a:r>
            <a:endParaRPr lang="en-US" sz="2400" dirty="0" smtClean="0">
              <a:solidFill>
                <a:srgbClr val="C00000"/>
              </a:solidFill>
            </a:endParaRPr>
          </a:p>
          <a:p>
            <a:r>
              <a:rPr lang="en-US" sz="2400" dirty="0">
                <a:solidFill>
                  <a:srgbClr val="C00000"/>
                </a:solidFill>
              </a:rPr>
              <a:t>-</a:t>
            </a:r>
            <a:r>
              <a:rPr lang="uz-Cyrl-UZ" sz="2400" dirty="0" smtClean="0">
                <a:solidFill>
                  <a:srgbClr val="C00000"/>
                </a:solidFill>
              </a:rPr>
              <a:t>Birinchidan</a:t>
            </a:r>
            <a:r>
              <a:rPr lang="uz-Cyrl-UZ" sz="2400" dirty="0">
                <a:solidFill>
                  <a:srgbClr val="C00000"/>
                </a:solidFill>
              </a:rPr>
              <a:t>, bu mavjud hukumat muassasalarini isloh qilish zarurati, </a:t>
            </a:r>
            <a:endParaRPr lang="en-US" sz="2400" dirty="0" smtClean="0">
              <a:solidFill>
                <a:srgbClr val="C00000"/>
              </a:solidFill>
            </a:endParaRPr>
          </a:p>
          <a:p>
            <a:r>
              <a:rPr lang="en-US" sz="2400" dirty="0">
                <a:solidFill>
                  <a:srgbClr val="C00000"/>
                </a:solidFill>
              </a:rPr>
              <a:t>-</a:t>
            </a:r>
            <a:r>
              <a:rPr lang="uz-Cyrl-UZ" sz="2400" dirty="0" smtClean="0">
                <a:solidFill>
                  <a:srgbClr val="C00000"/>
                </a:solidFill>
              </a:rPr>
              <a:t>ikkinchidan</a:t>
            </a:r>
            <a:r>
              <a:rPr lang="uz-Cyrl-UZ" sz="2400" dirty="0">
                <a:solidFill>
                  <a:srgbClr val="C00000"/>
                </a:solidFill>
              </a:rPr>
              <a:t>, eski tuzumda mavjud bo’lmagan yangi institutlarni tashkil tish</a:t>
            </a:r>
            <a:r>
              <a:rPr lang="uz-Cyrl-UZ" sz="2400" dirty="0" smtClean="0">
                <a:solidFill>
                  <a:srgbClr val="C00000"/>
                </a:solidFill>
              </a:rPr>
              <a:t>.</a:t>
            </a:r>
            <a:endParaRPr lang="en-US" sz="2400" dirty="0" smtClean="0">
              <a:solidFill>
                <a:srgbClr val="C00000"/>
              </a:solidFill>
            </a:endParaRPr>
          </a:p>
          <a:p>
            <a:r>
              <a:rPr lang="en-US" sz="2400" dirty="0" err="1">
                <a:solidFill>
                  <a:srgbClr val="00B0F0"/>
                </a:solidFill>
              </a:rPr>
              <a:t>Masalan</a:t>
            </a:r>
            <a:r>
              <a:rPr lang="en-US" sz="2400" dirty="0">
                <a:solidFill>
                  <a:srgbClr val="00B0F0"/>
                </a:solidFill>
              </a:rPr>
              <a:t>, </a:t>
            </a:r>
            <a:r>
              <a:rPr lang="en-US" sz="2400" dirty="0" err="1">
                <a:solidFill>
                  <a:srgbClr val="00B0F0"/>
                </a:solidFill>
              </a:rPr>
              <a:t>sobiq</a:t>
            </a:r>
            <a:r>
              <a:rPr lang="en-US" sz="2400" dirty="0">
                <a:solidFill>
                  <a:srgbClr val="00B0F0"/>
                </a:solidFill>
              </a:rPr>
              <a:t> </a:t>
            </a:r>
            <a:r>
              <a:rPr lang="en-US" sz="2400" dirty="0" err="1">
                <a:solidFill>
                  <a:srgbClr val="00B0F0"/>
                </a:solidFill>
              </a:rPr>
              <a:t>Sovet</a:t>
            </a:r>
            <a:r>
              <a:rPr lang="en-US" sz="2400" dirty="0">
                <a:solidFill>
                  <a:srgbClr val="00B0F0"/>
                </a:solidFill>
              </a:rPr>
              <a:t> </a:t>
            </a:r>
            <a:r>
              <a:rPr lang="en-US" sz="2400" dirty="0" err="1">
                <a:solidFill>
                  <a:srgbClr val="00B0F0"/>
                </a:solidFill>
              </a:rPr>
              <a:t>Ittifoqi</a:t>
            </a:r>
            <a:r>
              <a:rPr lang="en-US" sz="2400" dirty="0">
                <a:solidFill>
                  <a:srgbClr val="00B0F0"/>
                </a:solidFill>
              </a:rPr>
              <a:t> </a:t>
            </a:r>
            <a:r>
              <a:rPr lang="en-US" sz="2400" dirty="0" err="1">
                <a:solidFill>
                  <a:srgbClr val="00B0F0"/>
                </a:solidFill>
              </a:rPr>
              <a:t>respublikalarida</a:t>
            </a:r>
            <a:r>
              <a:rPr lang="en-US" sz="2400" dirty="0">
                <a:solidFill>
                  <a:srgbClr val="00B0F0"/>
                </a:solidFill>
              </a:rPr>
              <a:t> bank </a:t>
            </a:r>
            <a:r>
              <a:rPr lang="en-US" sz="2400" dirty="0" err="1">
                <a:solidFill>
                  <a:srgbClr val="00B0F0"/>
                </a:solidFill>
              </a:rPr>
              <a:t>tizimi</a:t>
            </a:r>
            <a:r>
              <a:rPr lang="en-US" sz="2400" dirty="0">
                <a:solidFill>
                  <a:srgbClr val="00B0F0"/>
                </a:solidFill>
              </a:rPr>
              <a:t>, </a:t>
            </a:r>
            <a:r>
              <a:rPr lang="en-US" sz="2400" dirty="0" err="1">
                <a:solidFill>
                  <a:srgbClr val="00B0F0"/>
                </a:solidFill>
              </a:rPr>
              <a:t>birjalar</a:t>
            </a:r>
            <a:r>
              <a:rPr lang="en-US" sz="2400" dirty="0">
                <a:solidFill>
                  <a:srgbClr val="00B0F0"/>
                </a:solidFill>
              </a:rPr>
              <a:t> </a:t>
            </a:r>
            <a:r>
              <a:rPr lang="en-US" sz="2400" dirty="0" err="1">
                <a:solidFill>
                  <a:srgbClr val="00B0F0"/>
                </a:solidFill>
              </a:rPr>
              <a:t>va</a:t>
            </a:r>
            <a:r>
              <a:rPr lang="en-US" sz="2400" dirty="0">
                <a:solidFill>
                  <a:srgbClr val="00B0F0"/>
                </a:solidFill>
              </a:rPr>
              <a:t> </a:t>
            </a:r>
            <a:r>
              <a:rPr lang="en-US" sz="2400" dirty="0" err="1">
                <a:solidFill>
                  <a:srgbClr val="00B0F0"/>
                </a:solidFill>
              </a:rPr>
              <a:t>boshqa</a:t>
            </a:r>
            <a:r>
              <a:rPr lang="en-US" sz="2400" dirty="0">
                <a:solidFill>
                  <a:srgbClr val="00B0F0"/>
                </a:solidFill>
              </a:rPr>
              <a:t> </a:t>
            </a:r>
            <a:r>
              <a:rPr lang="en-US" sz="2400" dirty="0" err="1">
                <a:solidFill>
                  <a:srgbClr val="00B0F0"/>
                </a:solidFill>
              </a:rPr>
              <a:t>bir</a:t>
            </a:r>
            <a:r>
              <a:rPr lang="en-US" sz="2400" dirty="0">
                <a:solidFill>
                  <a:srgbClr val="00B0F0"/>
                </a:solidFill>
              </a:rPr>
              <a:t> </a:t>
            </a:r>
            <a:r>
              <a:rPr lang="en-US" sz="2400" dirty="0" err="1">
                <a:solidFill>
                  <a:srgbClr val="00B0F0"/>
                </a:solidFill>
              </a:rPr>
              <a:t>qator</a:t>
            </a:r>
            <a:r>
              <a:rPr lang="en-US" sz="2400" dirty="0">
                <a:solidFill>
                  <a:srgbClr val="00B0F0"/>
                </a:solidFill>
              </a:rPr>
              <a:t> </a:t>
            </a:r>
            <a:r>
              <a:rPr lang="en-US" sz="2400" dirty="0" err="1">
                <a:solidFill>
                  <a:srgbClr val="00B0F0"/>
                </a:solidFill>
              </a:rPr>
              <a:t>institutlar</a:t>
            </a:r>
            <a:r>
              <a:rPr lang="en-US" sz="2400" dirty="0">
                <a:solidFill>
                  <a:srgbClr val="00B0F0"/>
                </a:solidFill>
              </a:rPr>
              <a:t> </a:t>
            </a:r>
            <a:r>
              <a:rPr lang="en-US" sz="2400" dirty="0" err="1">
                <a:solidFill>
                  <a:srgbClr val="00B0F0"/>
                </a:solidFill>
              </a:rPr>
              <a:t>mavjud</a:t>
            </a:r>
            <a:r>
              <a:rPr lang="en-US" sz="2400" dirty="0">
                <a:solidFill>
                  <a:srgbClr val="00B0F0"/>
                </a:solidFill>
              </a:rPr>
              <a:t> </a:t>
            </a:r>
            <a:r>
              <a:rPr lang="uz-Cyrl-UZ" sz="2400" dirty="0">
                <a:solidFill>
                  <a:srgbClr val="00B0F0"/>
                </a:solidFill>
              </a:rPr>
              <a:t>e</a:t>
            </a:r>
            <a:r>
              <a:rPr lang="en-US" sz="2400" dirty="0">
                <a:solidFill>
                  <a:srgbClr val="00B0F0"/>
                </a:solidFill>
              </a:rPr>
              <a:t>mas </a:t>
            </a:r>
            <a:r>
              <a:rPr lang="uz-Cyrl-UZ" sz="2400" dirty="0">
                <a:solidFill>
                  <a:srgbClr val="00B0F0"/>
                </a:solidFill>
              </a:rPr>
              <a:t>e</a:t>
            </a:r>
            <a:r>
              <a:rPr lang="en-US" sz="2400" dirty="0">
                <a:solidFill>
                  <a:srgbClr val="00B0F0"/>
                </a:solidFill>
              </a:rPr>
              <a:t>di. </a:t>
            </a:r>
            <a:r>
              <a:rPr lang="en-US" sz="2400" dirty="0" err="1">
                <a:solidFill>
                  <a:srgbClr val="00B0F0"/>
                </a:solidFill>
              </a:rPr>
              <a:t>Bozor</a:t>
            </a:r>
            <a:r>
              <a:rPr lang="en-US" sz="2400" dirty="0">
                <a:solidFill>
                  <a:srgbClr val="00B0F0"/>
                </a:solidFill>
              </a:rPr>
              <a:t> </a:t>
            </a:r>
            <a:r>
              <a:rPr lang="en-US" sz="2400" dirty="0" err="1">
                <a:solidFill>
                  <a:srgbClr val="00B0F0"/>
                </a:solidFill>
              </a:rPr>
              <a:t>iqtisodiyotiga</a:t>
            </a:r>
            <a:r>
              <a:rPr lang="en-US" sz="2400" dirty="0">
                <a:solidFill>
                  <a:srgbClr val="00B0F0"/>
                </a:solidFill>
              </a:rPr>
              <a:t> </a:t>
            </a:r>
            <a:r>
              <a:rPr lang="en-US" sz="2400" dirty="0" err="1">
                <a:solidFill>
                  <a:srgbClr val="00B0F0"/>
                </a:solidFill>
              </a:rPr>
              <a:t>o’tish</a:t>
            </a:r>
            <a:r>
              <a:rPr lang="en-US" sz="2400" dirty="0">
                <a:solidFill>
                  <a:srgbClr val="00B0F0"/>
                </a:solidFill>
              </a:rPr>
              <a:t> </a:t>
            </a:r>
            <a:r>
              <a:rPr lang="en-US" sz="2400" dirty="0" err="1">
                <a:solidFill>
                  <a:srgbClr val="00B0F0"/>
                </a:solidFill>
              </a:rPr>
              <a:t>ushbu</a:t>
            </a:r>
            <a:r>
              <a:rPr lang="en-US" sz="2400" dirty="0">
                <a:solidFill>
                  <a:srgbClr val="00B0F0"/>
                </a:solidFill>
              </a:rPr>
              <a:t> </a:t>
            </a:r>
            <a:r>
              <a:rPr lang="en-US" sz="2400" dirty="0" err="1">
                <a:solidFill>
                  <a:srgbClr val="00B0F0"/>
                </a:solidFill>
              </a:rPr>
              <a:t>zaruratlarni</a:t>
            </a:r>
            <a:r>
              <a:rPr lang="en-US" sz="2400" dirty="0">
                <a:solidFill>
                  <a:srgbClr val="00B0F0"/>
                </a:solidFill>
              </a:rPr>
              <a:t> </a:t>
            </a:r>
            <a:r>
              <a:rPr lang="en-US" sz="2400" dirty="0" err="1">
                <a:solidFill>
                  <a:srgbClr val="00B0F0"/>
                </a:solidFill>
              </a:rPr>
              <a:t>keltirib</a:t>
            </a:r>
            <a:r>
              <a:rPr lang="en-US" sz="2400" dirty="0">
                <a:solidFill>
                  <a:srgbClr val="00B0F0"/>
                </a:solidFill>
              </a:rPr>
              <a:t> </a:t>
            </a:r>
            <a:r>
              <a:rPr lang="en-US" sz="2400" dirty="0" err="1">
                <a:solidFill>
                  <a:srgbClr val="00B0F0"/>
                </a:solidFill>
              </a:rPr>
              <a:t>chiqardi</a:t>
            </a:r>
            <a:r>
              <a:rPr lang="en-US" sz="2400" dirty="0">
                <a:solidFill>
                  <a:srgbClr val="00B0F0"/>
                </a:solidFill>
              </a:rPr>
              <a:t> </a:t>
            </a:r>
            <a:r>
              <a:rPr lang="en-US" sz="2400" dirty="0" err="1">
                <a:solidFill>
                  <a:srgbClr val="00B0F0"/>
                </a:solidFill>
              </a:rPr>
              <a:t>va</a:t>
            </a:r>
            <a:r>
              <a:rPr lang="en-US" sz="2400" dirty="0">
                <a:solidFill>
                  <a:srgbClr val="00B0F0"/>
                </a:solidFill>
              </a:rPr>
              <a:t> </a:t>
            </a:r>
            <a:r>
              <a:rPr lang="en-US" sz="2400" dirty="0" err="1">
                <a:solidFill>
                  <a:srgbClr val="00B0F0"/>
                </a:solidFill>
              </a:rPr>
              <a:t>tijorat</a:t>
            </a:r>
            <a:r>
              <a:rPr lang="en-US" sz="2400" dirty="0">
                <a:solidFill>
                  <a:srgbClr val="00B0F0"/>
                </a:solidFill>
              </a:rPr>
              <a:t> </a:t>
            </a:r>
            <a:r>
              <a:rPr lang="en-US" sz="2400" dirty="0" err="1">
                <a:solidFill>
                  <a:srgbClr val="00B0F0"/>
                </a:solidFill>
              </a:rPr>
              <a:t>banklari</a:t>
            </a:r>
            <a:r>
              <a:rPr lang="en-US" sz="2400" dirty="0">
                <a:solidFill>
                  <a:srgbClr val="00B0F0"/>
                </a:solidFill>
              </a:rPr>
              <a:t>, </a:t>
            </a:r>
            <a:r>
              <a:rPr lang="en-US" sz="2400" dirty="0" err="1">
                <a:solidFill>
                  <a:srgbClr val="00B0F0"/>
                </a:solidFill>
              </a:rPr>
              <a:t>birjalar</a:t>
            </a:r>
            <a:r>
              <a:rPr lang="en-US" sz="2400" dirty="0">
                <a:solidFill>
                  <a:srgbClr val="00B0F0"/>
                </a:solidFill>
              </a:rPr>
              <a:t>, </a:t>
            </a:r>
            <a:r>
              <a:rPr lang="en-US" sz="2400" dirty="0" err="1">
                <a:solidFill>
                  <a:srgbClr val="00B0F0"/>
                </a:solidFill>
              </a:rPr>
              <a:t>lizing</a:t>
            </a:r>
            <a:r>
              <a:rPr lang="en-US" sz="2400" dirty="0">
                <a:solidFill>
                  <a:srgbClr val="00B0F0"/>
                </a:solidFill>
              </a:rPr>
              <a:t> </a:t>
            </a:r>
            <a:r>
              <a:rPr lang="en-US" sz="2400" dirty="0" err="1">
                <a:solidFill>
                  <a:srgbClr val="00B0F0"/>
                </a:solidFill>
              </a:rPr>
              <a:t>kompaniyalari</a:t>
            </a:r>
            <a:r>
              <a:rPr lang="en-US" sz="2400" dirty="0">
                <a:solidFill>
                  <a:srgbClr val="00B0F0"/>
                </a:solidFill>
              </a:rPr>
              <a:t>, </a:t>
            </a:r>
            <a:r>
              <a:rPr lang="en-US" sz="2400" dirty="0" err="1">
                <a:solidFill>
                  <a:srgbClr val="00B0F0"/>
                </a:solidFill>
              </a:rPr>
              <a:t>mikromoliya</a:t>
            </a:r>
            <a:r>
              <a:rPr lang="en-US" sz="2400" dirty="0">
                <a:solidFill>
                  <a:srgbClr val="00B0F0"/>
                </a:solidFill>
              </a:rPr>
              <a:t> </a:t>
            </a:r>
            <a:r>
              <a:rPr lang="en-US" sz="2400" dirty="0" err="1">
                <a:solidFill>
                  <a:srgbClr val="00B0F0"/>
                </a:solidFill>
              </a:rPr>
              <a:t>institutlari</a:t>
            </a:r>
            <a:r>
              <a:rPr lang="en-US" sz="2400" dirty="0">
                <a:solidFill>
                  <a:srgbClr val="00B0F0"/>
                </a:solidFill>
              </a:rPr>
              <a:t> </a:t>
            </a:r>
            <a:r>
              <a:rPr lang="en-US" sz="2400" dirty="0" err="1">
                <a:solidFill>
                  <a:srgbClr val="00B0F0"/>
                </a:solidFill>
              </a:rPr>
              <a:t>kabi</a:t>
            </a:r>
            <a:r>
              <a:rPr lang="en-US" sz="2400" dirty="0">
                <a:solidFill>
                  <a:srgbClr val="00B0F0"/>
                </a:solidFill>
              </a:rPr>
              <a:t> </a:t>
            </a:r>
            <a:r>
              <a:rPr lang="en-US" sz="2400" dirty="0" err="1">
                <a:solidFill>
                  <a:srgbClr val="00B0F0"/>
                </a:solidFill>
              </a:rPr>
              <a:t>yangi</a:t>
            </a:r>
            <a:r>
              <a:rPr lang="en-US" sz="2400" dirty="0">
                <a:solidFill>
                  <a:srgbClr val="00B0F0"/>
                </a:solidFill>
              </a:rPr>
              <a:t> </a:t>
            </a:r>
            <a:r>
              <a:rPr lang="en-US" sz="2400" dirty="0" err="1">
                <a:solidFill>
                  <a:srgbClr val="00B0F0"/>
                </a:solidFill>
              </a:rPr>
              <a:t>bozor</a:t>
            </a:r>
            <a:r>
              <a:rPr lang="en-US" sz="2400" dirty="0">
                <a:solidFill>
                  <a:srgbClr val="00B0F0"/>
                </a:solidFill>
              </a:rPr>
              <a:t> </a:t>
            </a:r>
            <a:r>
              <a:rPr lang="en-US" sz="2400" dirty="0" err="1">
                <a:solidFill>
                  <a:srgbClr val="00B0F0"/>
                </a:solidFill>
              </a:rPr>
              <a:t>institutlari</a:t>
            </a:r>
            <a:r>
              <a:rPr lang="en-US" sz="2400" dirty="0">
                <a:solidFill>
                  <a:srgbClr val="00B0F0"/>
                </a:solidFill>
              </a:rPr>
              <a:t> </a:t>
            </a:r>
            <a:r>
              <a:rPr lang="en-US" sz="2400" dirty="0" err="1">
                <a:solidFill>
                  <a:srgbClr val="00B0F0"/>
                </a:solidFill>
              </a:rPr>
              <a:t>yaratildi</a:t>
            </a:r>
            <a:r>
              <a:rPr lang="en-US" sz="2400" dirty="0">
                <a:solidFill>
                  <a:srgbClr val="00B0F0"/>
                </a:solidFill>
              </a:rPr>
              <a:t>.</a:t>
            </a:r>
            <a:endParaRPr lang="ru-RU" sz="2400" dirty="0">
              <a:solidFill>
                <a:srgbClr val="00B0F0"/>
              </a:solidFill>
            </a:endParaRPr>
          </a:p>
          <a:p>
            <a:endParaRPr lang="ru-RU" sz="2400" dirty="0">
              <a:solidFill>
                <a:srgbClr val="C00000"/>
              </a:solidFill>
            </a:endParaRPr>
          </a:p>
        </p:txBody>
      </p:sp>
      <p:pic>
        <p:nvPicPr>
          <p:cNvPr id="2052" name="Picture 4" descr="Investitsiya kodeksi loyihasi ishlab chiqilmoqda | NORMA.UZ"/>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98339" y="4462817"/>
            <a:ext cx="3043452" cy="2140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1514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Loyiha ishtirokchilari faoliyatidagi doimiy muammolar</a:t>
            </a:r>
            <a:r>
              <a:rPr lang="uz-Cyrl-UZ" dirty="0" smtClean="0"/>
              <a:t> </a:t>
            </a:r>
            <a:r>
              <a:rPr lang="ru-RU" dirty="0" smtClean="0"/>
              <a:t/>
            </a:r>
            <a:br>
              <a:rPr lang="ru-RU" dirty="0" smtClean="0"/>
            </a:br>
            <a:endParaRPr lang="ru-RU" dirty="0"/>
          </a:p>
        </p:txBody>
      </p:sp>
      <p:sp>
        <p:nvSpPr>
          <p:cNvPr id="3" name="Объект 2"/>
          <p:cNvSpPr>
            <a:spLocks noGrp="1"/>
          </p:cNvSpPr>
          <p:nvPr>
            <p:ph idx="1"/>
          </p:nvPr>
        </p:nvSpPr>
        <p:spPr>
          <a:xfrm>
            <a:off x="677334" y="1651379"/>
            <a:ext cx="10513830" cy="4389983"/>
          </a:xfrm>
        </p:spPr>
        <p:txBody>
          <a:bodyPr>
            <a:normAutofit/>
          </a:bodyPr>
          <a:lstStyle/>
          <a:p>
            <a:r>
              <a:rPr lang="en-US" sz="2400" dirty="0">
                <a:solidFill>
                  <a:srgbClr val="002060"/>
                </a:solidFill>
              </a:rPr>
              <a:t>Ammo </a:t>
            </a:r>
            <a:r>
              <a:rPr lang="en-US" sz="2400" dirty="0" err="1">
                <a:solidFill>
                  <a:srgbClr val="002060"/>
                </a:solidFill>
              </a:rPr>
              <a:t>bu</a:t>
            </a:r>
            <a:r>
              <a:rPr lang="en-US" sz="2400" dirty="0">
                <a:solidFill>
                  <a:srgbClr val="002060"/>
                </a:solidFill>
              </a:rPr>
              <a:t> </a:t>
            </a:r>
            <a:r>
              <a:rPr lang="en-US" sz="2400" dirty="0" err="1">
                <a:solidFill>
                  <a:srgbClr val="002060"/>
                </a:solidFill>
              </a:rPr>
              <a:t>ko’rinib</a:t>
            </a:r>
            <a:r>
              <a:rPr lang="en-US" sz="2400" dirty="0">
                <a:solidFill>
                  <a:srgbClr val="002060"/>
                </a:solidFill>
              </a:rPr>
              <a:t> </a:t>
            </a:r>
            <a:r>
              <a:rPr lang="en-US" sz="2400" dirty="0" err="1">
                <a:solidFill>
                  <a:srgbClr val="002060"/>
                </a:solidFill>
              </a:rPr>
              <a:t>turgan</a:t>
            </a:r>
            <a:r>
              <a:rPr lang="en-US" sz="2400" dirty="0">
                <a:solidFill>
                  <a:srgbClr val="002060"/>
                </a:solidFill>
              </a:rPr>
              <a:t> </a:t>
            </a:r>
            <a:r>
              <a:rPr lang="en-US" sz="2400" dirty="0" err="1">
                <a:solidFill>
                  <a:srgbClr val="002060"/>
                </a:solidFill>
              </a:rPr>
              <a:t>kamchiliklarni</a:t>
            </a:r>
            <a:r>
              <a:rPr lang="en-US" sz="2400" dirty="0">
                <a:solidFill>
                  <a:srgbClr val="002060"/>
                </a:solidFill>
              </a:rPr>
              <a:t> </a:t>
            </a:r>
            <a:r>
              <a:rPr lang="en-US" sz="2400" dirty="0" err="1">
                <a:solidFill>
                  <a:srgbClr val="002060"/>
                </a:solidFill>
              </a:rPr>
              <a:t>tuzatish</a:t>
            </a:r>
            <a:r>
              <a:rPr lang="en-US" sz="2400" dirty="0">
                <a:solidFill>
                  <a:srgbClr val="002060"/>
                </a:solidFill>
              </a:rPr>
              <a:t> </a:t>
            </a:r>
            <a:r>
              <a:rPr lang="en-US" sz="2400" dirty="0" err="1">
                <a:solidFill>
                  <a:srgbClr val="002060"/>
                </a:solidFill>
              </a:rPr>
              <a:t>bo’yicha</a:t>
            </a:r>
            <a:r>
              <a:rPr lang="en-US" sz="2400" dirty="0">
                <a:solidFill>
                  <a:srgbClr val="002060"/>
                </a:solidFill>
              </a:rPr>
              <a:t> </a:t>
            </a:r>
            <a:r>
              <a:rPr lang="en-US" sz="2400" dirty="0" err="1">
                <a:solidFill>
                  <a:srgbClr val="002060"/>
                </a:solidFill>
              </a:rPr>
              <a:t>taklif</a:t>
            </a:r>
            <a:r>
              <a:rPr lang="en-US" sz="2400" dirty="0">
                <a:solidFill>
                  <a:srgbClr val="002060"/>
                </a:solidFill>
              </a:rPr>
              <a:t> </a:t>
            </a:r>
            <a:r>
              <a:rPr lang="en-US" sz="2400" dirty="0" err="1">
                <a:solidFill>
                  <a:srgbClr val="002060"/>
                </a:solidFill>
              </a:rPr>
              <a:t>qilingan</a:t>
            </a:r>
            <a:r>
              <a:rPr lang="en-US" sz="2400" dirty="0">
                <a:solidFill>
                  <a:srgbClr val="002060"/>
                </a:solidFill>
              </a:rPr>
              <a:t> </a:t>
            </a:r>
            <a:r>
              <a:rPr lang="en-US" sz="2400" dirty="0" err="1">
                <a:solidFill>
                  <a:srgbClr val="002060"/>
                </a:solidFill>
              </a:rPr>
              <a:t>qarorlar</a:t>
            </a:r>
            <a:r>
              <a:rPr lang="en-US" sz="2400" dirty="0">
                <a:solidFill>
                  <a:srgbClr val="002060"/>
                </a:solidFill>
              </a:rPr>
              <a:t> </a:t>
            </a:r>
            <a:r>
              <a:rPr lang="en-US" sz="2400" dirty="0" err="1">
                <a:solidFill>
                  <a:srgbClr val="002060"/>
                </a:solidFill>
              </a:rPr>
              <a:t>ko’pincha</a:t>
            </a:r>
            <a:r>
              <a:rPr lang="en-US" sz="2400" dirty="0">
                <a:solidFill>
                  <a:srgbClr val="002060"/>
                </a:solidFill>
              </a:rPr>
              <a:t> </a:t>
            </a:r>
            <a:r>
              <a:rPr lang="en-US" sz="2400" dirty="0" err="1">
                <a:solidFill>
                  <a:srgbClr val="002060"/>
                </a:solidFill>
              </a:rPr>
              <a:t>navbatdagi</a:t>
            </a:r>
            <a:r>
              <a:rPr lang="en-US" sz="2400" dirty="0">
                <a:solidFill>
                  <a:srgbClr val="002060"/>
                </a:solidFill>
              </a:rPr>
              <a:t> </a:t>
            </a:r>
            <a:r>
              <a:rPr lang="en-US" sz="2400" dirty="0" err="1">
                <a:solidFill>
                  <a:srgbClr val="002060"/>
                </a:solidFill>
              </a:rPr>
              <a:t>muammolar</a:t>
            </a:r>
            <a:r>
              <a:rPr lang="en-US" sz="2400" dirty="0">
                <a:solidFill>
                  <a:srgbClr val="002060"/>
                </a:solidFill>
              </a:rPr>
              <a:t> </a:t>
            </a:r>
            <a:r>
              <a:rPr lang="en-US" sz="2400" dirty="0" err="1">
                <a:solidFill>
                  <a:srgbClr val="002060"/>
                </a:solidFill>
              </a:rPr>
              <a:t>qatlamini</a:t>
            </a:r>
            <a:r>
              <a:rPr lang="en-US" sz="2400" dirty="0">
                <a:solidFill>
                  <a:srgbClr val="002060"/>
                </a:solidFill>
              </a:rPr>
              <a:t> </a:t>
            </a:r>
            <a:r>
              <a:rPr lang="en-US" sz="2400" dirty="0" err="1">
                <a:solidFill>
                  <a:srgbClr val="002060"/>
                </a:solidFill>
              </a:rPr>
              <a:t>aniqlashning</a:t>
            </a:r>
            <a:r>
              <a:rPr lang="en-US" sz="2400" dirty="0">
                <a:solidFill>
                  <a:srgbClr val="002060"/>
                </a:solidFill>
              </a:rPr>
              <a:t> </a:t>
            </a:r>
            <a:r>
              <a:rPr lang="en-US" sz="2400" dirty="0" err="1">
                <a:solidFill>
                  <a:srgbClr val="002060"/>
                </a:solidFill>
              </a:rPr>
              <a:t>ancha</a:t>
            </a:r>
            <a:r>
              <a:rPr lang="en-US" sz="2400" dirty="0">
                <a:solidFill>
                  <a:srgbClr val="002060"/>
                </a:solidFill>
              </a:rPr>
              <a:t> </a:t>
            </a:r>
            <a:r>
              <a:rPr lang="en-US" sz="2400" dirty="0" err="1">
                <a:solidFill>
                  <a:srgbClr val="002060"/>
                </a:solidFill>
              </a:rPr>
              <a:t>qimmat</a:t>
            </a:r>
            <a:r>
              <a:rPr lang="en-US" sz="2400" dirty="0">
                <a:solidFill>
                  <a:srgbClr val="002060"/>
                </a:solidFill>
              </a:rPr>
              <a:t> </a:t>
            </a:r>
            <a:r>
              <a:rPr lang="en-US" sz="2400" dirty="0" err="1">
                <a:solidFill>
                  <a:srgbClr val="002060"/>
                </a:solidFill>
              </a:rPr>
              <a:t>turadigan</a:t>
            </a:r>
            <a:r>
              <a:rPr lang="en-US" sz="2400" dirty="0">
                <a:solidFill>
                  <a:srgbClr val="002060"/>
                </a:solidFill>
              </a:rPr>
              <a:t> </a:t>
            </a:r>
            <a:r>
              <a:rPr lang="en-US" sz="2400" dirty="0" err="1">
                <a:solidFill>
                  <a:srgbClr val="002060"/>
                </a:solidFill>
              </a:rPr>
              <a:t>yo’lidir</a:t>
            </a:r>
            <a:r>
              <a:rPr lang="en-US" sz="2400" dirty="0">
                <a:solidFill>
                  <a:srgbClr val="002060"/>
                </a:solidFill>
              </a:rPr>
              <a:t>. </a:t>
            </a:r>
            <a:endParaRPr lang="en-US" sz="2400" dirty="0"/>
          </a:p>
          <a:p>
            <a:r>
              <a:rPr lang="en-US" sz="2400" dirty="0" smtClean="0">
                <a:solidFill>
                  <a:srgbClr val="C00000"/>
                </a:solidFill>
              </a:rPr>
              <a:t>-</a:t>
            </a:r>
            <a:r>
              <a:rPr lang="en-US" sz="2400" dirty="0" err="1" smtClean="0">
                <a:solidFill>
                  <a:srgbClr val="C00000"/>
                </a:solidFill>
              </a:rPr>
              <a:t>yaxshi</a:t>
            </a:r>
            <a:r>
              <a:rPr lang="en-US" sz="2400" dirty="0" smtClean="0">
                <a:solidFill>
                  <a:srgbClr val="C00000"/>
                </a:solidFill>
              </a:rPr>
              <a:t> </a:t>
            </a:r>
            <a:r>
              <a:rPr lang="en-US" sz="2400" dirty="0" err="1">
                <a:solidFill>
                  <a:srgbClr val="C00000"/>
                </a:solidFill>
              </a:rPr>
              <a:t>menejer</a:t>
            </a:r>
            <a:r>
              <a:rPr lang="en-US" sz="2400" dirty="0">
                <a:solidFill>
                  <a:srgbClr val="C00000"/>
                </a:solidFill>
              </a:rPr>
              <a:t> </a:t>
            </a:r>
            <a:r>
              <a:rPr lang="en-US" sz="2400" dirty="0" err="1">
                <a:solidFill>
                  <a:srgbClr val="C00000"/>
                </a:solidFill>
              </a:rPr>
              <a:t>kerak</a:t>
            </a:r>
            <a:r>
              <a:rPr lang="en-US" sz="2400" dirty="0">
                <a:solidFill>
                  <a:srgbClr val="C00000"/>
                </a:solidFill>
              </a:rPr>
              <a:t>. </a:t>
            </a:r>
            <a:r>
              <a:rPr lang="en-US" sz="2400" dirty="0" err="1">
                <a:solidFill>
                  <a:srgbClr val="C00000"/>
                </a:solidFill>
              </a:rPr>
              <a:t>Lekin</a:t>
            </a:r>
            <a:r>
              <a:rPr lang="en-US" sz="2400" dirty="0">
                <a:solidFill>
                  <a:srgbClr val="C00000"/>
                </a:solidFill>
              </a:rPr>
              <a:t> </a:t>
            </a:r>
            <a:r>
              <a:rPr lang="en-US" sz="2400" dirty="0" err="1">
                <a:solidFill>
                  <a:srgbClr val="C00000"/>
                </a:solidFill>
              </a:rPr>
              <a:t>menejerlar</a:t>
            </a:r>
            <a:r>
              <a:rPr lang="en-US" sz="2400" dirty="0">
                <a:solidFill>
                  <a:srgbClr val="C00000"/>
                </a:solidFill>
              </a:rPr>
              <a:t> </a:t>
            </a:r>
            <a:r>
              <a:rPr lang="en-US" sz="2400" dirty="0" err="1">
                <a:solidFill>
                  <a:srgbClr val="C00000"/>
                </a:solidFill>
              </a:rPr>
              <a:t>aslida</a:t>
            </a:r>
            <a:r>
              <a:rPr lang="en-US" sz="2400" dirty="0">
                <a:solidFill>
                  <a:srgbClr val="C00000"/>
                </a:solidFill>
              </a:rPr>
              <a:t> </a:t>
            </a:r>
            <a:r>
              <a:rPr lang="en-US" sz="2400" dirty="0" err="1">
                <a:solidFill>
                  <a:srgbClr val="C00000"/>
                </a:solidFill>
              </a:rPr>
              <a:t>ishga</a:t>
            </a:r>
            <a:r>
              <a:rPr lang="en-US" sz="2400" dirty="0">
                <a:solidFill>
                  <a:srgbClr val="C00000"/>
                </a:solidFill>
              </a:rPr>
              <a:t> </a:t>
            </a:r>
            <a:r>
              <a:rPr lang="en-US" sz="2400" dirty="0" err="1">
                <a:solidFill>
                  <a:srgbClr val="C00000"/>
                </a:solidFill>
              </a:rPr>
              <a:t>layoqatli</a:t>
            </a:r>
            <a:r>
              <a:rPr lang="en-US" sz="2400" dirty="0">
                <a:solidFill>
                  <a:srgbClr val="C00000"/>
                </a:solidFill>
              </a:rPr>
              <a:t> </a:t>
            </a:r>
            <a:r>
              <a:rPr lang="en-US" sz="2400" dirty="0" err="1">
                <a:solidFill>
                  <a:srgbClr val="C00000"/>
                </a:solidFill>
              </a:rPr>
              <a:t>bo’lsalaru</a:t>
            </a:r>
            <a:r>
              <a:rPr lang="en-US" sz="2400" dirty="0">
                <a:solidFill>
                  <a:srgbClr val="C00000"/>
                </a:solidFill>
              </a:rPr>
              <a:t> </a:t>
            </a:r>
            <a:r>
              <a:rPr lang="en-US" sz="2400" dirty="0" err="1">
                <a:solidFill>
                  <a:srgbClr val="C00000"/>
                </a:solidFill>
              </a:rPr>
              <a:t>bir-biriga</a:t>
            </a:r>
            <a:r>
              <a:rPr lang="en-US" sz="2400" dirty="0">
                <a:solidFill>
                  <a:srgbClr val="C00000"/>
                </a:solidFill>
              </a:rPr>
              <a:t> </a:t>
            </a:r>
            <a:r>
              <a:rPr lang="en-US" sz="2400" dirty="0" err="1">
                <a:solidFill>
                  <a:srgbClr val="C00000"/>
                </a:solidFill>
              </a:rPr>
              <a:t>zid</a:t>
            </a:r>
            <a:r>
              <a:rPr lang="en-US" sz="2400" dirty="0">
                <a:solidFill>
                  <a:srgbClr val="C00000"/>
                </a:solidFill>
              </a:rPr>
              <a:t> </a:t>
            </a:r>
            <a:r>
              <a:rPr lang="en-US" sz="2400" dirty="0" err="1">
                <a:solidFill>
                  <a:srgbClr val="C00000"/>
                </a:solidFill>
              </a:rPr>
              <a:t>talablarga</a:t>
            </a:r>
            <a:r>
              <a:rPr lang="en-US" sz="2400" dirty="0">
                <a:solidFill>
                  <a:srgbClr val="C00000"/>
                </a:solidFill>
              </a:rPr>
              <a:t> </a:t>
            </a:r>
            <a:r>
              <a:rPr lang="en-US" sz="2400" dirty="0" err="1">
                <a:solidFill>
                  <a:srgbClr val="C00000"/>
                </a:solidFill>
              </a:rPr>
              <a:t>duch</a:t>
            </a:r>
            <a:r>
              <a:rPr lang="en-US" sz="2400" dirty="0">
                <a:solidFill>
                  <a:srgbClr val="C00000"/>
                </a:solidFill>
              </a:rPr>
              <a:t> </a:t>
            </a:r>
            <a:r>
              <a:rPr lang="en-US" sz="2400" dirty="0" err="1">
                <a:solidFill>
                  <a:srgbClr val="C00000"/>
                </a:solidFill>
              </a:rPr>
              <a:t>kelishsa</a:t>
            </a:r>
            <a:r>
              <a:rPr lang="en-US" sz="2400" dirty="0">
                <a:solidFill>
                  <a:srgbClr val="C00000"/>
                </a:solidFill>
              </a:rPr>
              <a:t> </a:t>
            </a:r>
            <a:r>
              <a:rPr lang="en-US" sz="2400" dirty="0" err="1">
                <a:solidFill>
                  <a:srgbClr val="C00000"/>
                </a:solidFill>
              </a:rPr>
              <a:t>hamda</a:t>
            </a:r>
            <a:r>
              <a:rPr lang="en-US" sz="2400" dirty="0">
                <a:solidFill>
                  <a:srgbClr val="C00000"/>
                </a:solidFill>
              </a:rPr>
              <a:t> </a:t>
            </a:r>
            <a:r>
              <a:rPr lang="en-US" sz="2400" dirty="0" err="1">
                <a:solidFill>
                  <a:srgbClr val="C00000"/>
                </a:solidFill>
              </a:rPr>
              <a:t>bu</a:t>
            </a:r>
            <a:r>
              <a:rPr lang="en-US" sz="2400" dirty="0">
                <a:solidFill>
                  <a:srgbClr val="C00000"/>
                </a:solidFill>
              </a:rPr>
              <a:t> </a:t>
            </a:r>
            <a:r>
              <a:rPr lang="en-US" sz="2400" dirty="0" err="1">
                <a:solidFill>
                  <a:srgbClr val="C00000"/>
                </a:solidFill>
              </a:rPr>
              <a:t>ziddiyatni</a:t>
            </a:r>
            <a:r>
              <a:rPr lang="en-US" sz="2400" dirty="0">
                <a:solidFill>
                  <a:srgbClr val="C00000"/>
                </a:solidFill>
              </a:rPr>
              <a:t> </a:t>
            </a:r>
            <a:r>
              <a:rPr lang="en-US" sz="2400" dirty="0" err="1">
                <a:solidFill>
                  <a:srgbClr val="C00000"/>
                </a:solidFill>
              </a:rPr>
              <a:t>echish</a:t>
            </a:r>
            <a:r>
              <a:rPr lang="en-US" sz="2400" dirty="0">
                <a:solidFill>
                  <a:srgbClr val="C00000"/>
                </a:solidFill>
              </a:rPr>
              <a:t> </a:t>
            </a:r>
            <a:r>
              <a:rPr lang="en-US" sz="2400" dirty="0" err="1">
                <a:solidFill>
                  <a:srgbClr val="C00000"/>
                </a:solidFill>
              </a:rPr>
              <a:t>vakolatiga</a:t>
            </a:r>
            <a:r>
              <a:rPr lang="en-US" sz="2400" dirty="0">
                <a:solidFill>
                  <a:srgbClr val="C00000"/>
                </a:solidFill>
              </a:rPr>
              <a:t> </a:t>
            </a:r>
            <a:r>
              <a:rPr lang="uz-Cyrl-UZ" sz="2400" dirty="0">
                <a:solidFill>
                  <a:srgbClr val="C00000"/>
                </a:solidFill>
              </a:rPr>
              <a:t>e</a:t>
            </a:r>
            <a:r>
              <a:rPr lang="en-US" sz="2400" dirty="0" err="1">
                <a:solidFill>
                  <a:srgbClr val="C00000"/>
                </a:solidFill>
              </a:rPr>
              <a:t>ga</a:t>
            </a:r>
            <a:r>
              <a:rPr lang="en-US" sz="2400" dirty="0">
                <a:solidFill>
                  <a:srgbClr val="C00000"/>
                </a:solidFill>
              </a:rPr>
              <a:t> </a:t>
            </a:r>
            <a:r>
              <a:rPr lang="en-US" sz="2400" dirty="0" err="1">
                <a:solidFill>
                  <a:srgbClr val="C00000"/>
                </a:solidFill>
              </a:rPr>
              <a:t>bo’lishmasa</a:t>
            </a:r>
            <a:r>
              <a:rPr lang="en-US" sz="2400" dirty="0">
                <a:solidFill>
                  <a:srgbClr val="C00000"/>
                </a:solidFill>
              </a:rPr>
              <a:t> </a:t>
            </a:r>
            <a:r>
              <a:rPr lang="en-US" sz="2400" dirty="0" err="1">
                <a:solidFill>
                  <a:srgbClr val="C00000"/>
                </a:solidFill>
              </a:rPr>
              <a:t>menejerlarni</a:t>
            </a:r>
            <a:r>
              <a:rPr lang="en-US" sz="2400" dirty="0">
                <a:solidFill>
                  <a:srgbClr val="C00000"/>
                </a:solidFill>
              </a:rPr>
              <a:t> </a:t>
            </a:r>
            <a:r>
              <a:rPr lang="en-US" sz="2400" dirty="0" err="1">
                <a:solidFill>
                  <a:srgbClr val="C00000"/>
                </a:solidFill>
              </a:rPr>
              <a:t>o’zgartirishdek</a:t>
            </a:r>
            <a:r>
              <a:rPr lang="en-US" sz="2400" dirty="0">
                <a:solidFill>
                  <a:srgbClr val="C00000"/>
                </a:solidFill>
              </a:rPr>
              <a:t> </a:t>
            </a:r>
            <a:r>
              <a:rPr lang="en-US" sz="2400" dirty="0" err="1">
                <a:solidFill>
                  <a:srgbClr val="C00000"/>
                </a:solidFill>
              </a:rPr>
              <a:t>ko’p</a:t>
            </a:r>
            <a:r>
              <a:rPr lang="en-US" sz="2400" dirty="0">
                <a:solidFill>
                  <a:srgbClr val="C00000"/>
                </a:solidFill>
              </a:rPr>
              <a:t> </a:t>
            </a:r>
            <a:r>
              <a:rPr lang="en-US" sz="2400" dirty="0" err="1">
                <a:solidFill>
                  <a:srgbClr val="C00000"/>
                </a:solidFill>
              </a:rPr>
              <a:t>vaqt</a:t>
            </a:r>
            <a:r>
              <a:rPr lang="en-US" sz="2400" dirty="0">
                <a:solidFill>
                  <a:srgbClr val="C00000"/>
                </a:solidFill>
              </a:rPr>
              <a:t> </a:t>
            </a:r>
            <a:r>
              <a:rPr lang="en-US" sz="2400" dirty="0" err="1">
                <a:solidFill>
                  <a:srgbClr val="C00000"/>
                </a:solidFill>
              </a:rPr>
              <a:t>talab</a:t>
            </a:r>
            <a:r>
              <a:rPr lang="en-US" sz="2400" dirty="0">
                <a:solidFill>
                  <a:srgbClr val="C00000"/>
                </a:solidFill>
              </a:rPr>
              <a:t> </a:t>
            </a:r>
            <a:r>
              <a:rPr lang="en-US" sz="2400" dirty="0" err="1">
                <a:solidFill>
                  <a:srgbClr val="C00000"/>
                </a:solidFill>
              </a:rPr>
              <a:t>qiluvchi</a:t>
            </a:r>
            <a:r>
              <a:rPr lang="en-US" sz="2400" dirty="0">
                <a:solidFill>
                  <a:srgbClr val="C00000"/>
                </a:solidFill>
              </a:rPr>
              <a:t> </a:t>
            </a:r>
            <a:r>
              <a:rPr lang="en-US" sz="2400" dirty="0" err="1">
                <a:solidFill>
                  <a:srgbClr val="C00000"/>
                </a:solidFill>
              </a:rPr>
              <a:t>va</a:t>
            </a:r>
            <a:r>
              <a:rPr lang="en-US" sz="2400" dirty="0">
                <a:solidFill>
                  <a:srgbClr val="C00000"/>
                </a:solidFill>
              </a:rPr>
              <a:t> </a:t>
            </a:r>
            <a:r>
              <a:rPr lang="en-US" sz="2400" dirty="0" err="1">
                <a:solidFill>
                  <a:srgbClr val="C00000"/>
                </a:solidFill>
              </a:rPr>
              <a:t>qimmat</a:t>
            </a:r>
            <a:r>
              <a:rPr lang="en-US" sz="2400" dirty="0">
                <a:solidFill>
                  <a:srgbClr val="C00000"/>
                </a:solidFill>
              </a:rPr>
              <a:t> </a:t>
            </a:r>
            <a:r>
              <a:rPr lang="en-US" sz="2400" dirty="0" err="1">
                <a:solidFill>
                  <a:srgbClr val="C00000"/>
                </a:solidFill>
              </a:rPr>
              <a:t>turuvchi</a:t>
            </a:r>
            <a:r>
              <a:rPr lang="en-US" sz="2400" dirty="0">
                <a:solidFill>
                  <a:srgbClr val="C00000"/>
                </a:solidFill>
              </a:rPr>
              <a:t> </a:t>
            </a:r>
            <a:r>
              <a:rPr lang="en-US" sz="2400" dirty="0" err="1">
                <a:solidFill>
                  <a:srgbClr val="C00000"/>
                </a:solidFill>
              </a:rPr>
              <a:t>jarayon</a:t>
            </a:r>
            <a:r>
              <a:rPr lang="en-US" sz="2400" dirty="0">
                <a:solidFill>
                  <a:srgbClr val="C00000"/>
                </a:solidFill>
              </a:rPr>
              <a:t> </a:t>
            </a:r>
            <a:r>
              <a:rPr lang="uz-Cyrl-UZ" sz="2400" dirty="0">
                <a:solidFill>
                  <a:srgbClr val="C00000"/>
                </a:solidFill>
              </a:rPr>
              <a:t>h</a:t>
            </a:r>
            <a:r>
              <a:rPr lang="en-US" sz="2400" dirty="0" err="1">
                <a:solidFill>
                  <a:srgbClr val="C00000"/>
                </a:solidFill>
              </a:rPr>
              <a:t>ech</a:t>
            </a:r>
            <a:r>
              <a:rPr lang="en-US" sz="2400" dirty="0">
                <a:solidFill>
                  <a:srgbClr val="C00000"/>
                </a:solidFill>
              </a:rPr>
              <a:t> </a:t>
            </a:r>
            <a:r>
              <a:rPr lang="en-US" sz="2400" dirty="0" err="1">
                <a:solidFill>
                  <a:srgbClr val="C00000"/>
                </a:solidFill>
              </a:rPr>
              <a:t>qanday</a:t>
            </a:r>
            <a:r>
              <a:rPr lang="en-US" sz="2400" dirty="0">
                <a:solidFill>
                  <a:srgbClr val="C00000"/>
                </a:solidFill>
              </a:rPr>
              <a:t> </a:t>
            </a:r>
            <a:r>
              <a:rPr lang="en-US" sz="2400" dirty="0" err="1">
                <a:solidFill>
                  <a:srgbClr val="C00000"/>
                </a:solidFill>
              </a:rPr>
              <a:t>ijobiy</a:t>
            </a:r>
            <a:r>
              <a:rPr lang="en-US" sz="2400" dirty="0">
                <a:solidFill>
                  <a:srgbClr val="C00000"/>
                </a:solidFill>
              </a:rPr>
              <a:t> </a:t>
            </a:r>
            <a:r>
              <a:rPr lang="en-US" sz="2400" dirty="0" err="1">
                <a:solidFill>
                  <a:srgbClr val="C00000"/>
                </a:solidFill>
              </a:rPr>
              <a:t>natija</a:t>
            </a:r>
            <a:r>
              <a:rPr lang="en-US" sz="2400" dirty="0">
                <a:solidFill>
                  <a:srgbClr val="C00000"/>
                </a:solidFill>
              </a:rPr>
              <a:t> </a:t>
            </a:r>
            <a:r>
              <a:rPr lang="en-US" sz="2400" dirty="0" err="1">
                <a:solidFill>
                  <a:srgbClr val="C00000"/>
                </a:solidFill>
              </a:rPr>
              <a:t>bermaydi</a:t>
            </a:r>
            <a:r>
              <a:rPr lang="en-US" sz="2400" dirty="0">
                <a:solidFill>
                  <a:srgbClr val="C00000"/>
                </a:solidFill>
              </a:rPr>
              <a:t>. </a:t>
            </a:r>
            <a:endParaRPr lang="en-US" sz="2400" dirty="0" smtClean="0">
              <a:solidFill>
                <a:srgbClr val="C00000"/>
              </a:solidFill>
            </a:endParaRPr>
          </a:p>
          <a:p>
            <a:r>
              <a:rPr lang="uz-Cyrl-UZ" sz="2400" dirty="0" smtClean="0">
                <a:solidFill>
                  <a:srgbClr val="002060"/>
                </a:solidFill>
              </a:rPr>
              <a:t>Sh</a:t>
            </a:r>
            <a:r>
              <a:rPr lang="en-US" sz="2400" dirty="0">
                <a:solidFill>
                  <a:srgbClr val="002060"/>
                </a:solidFill>
              </a:rPr>
              <a:t>u </a:t>
            </a:r>
            <a:r>
              <a:rPr lang="en-US" sz="2400" dirty="0" err="1">
                <a:solidFill>
                  <a:srgbClr val="002060"/>
                </a:solidFill>
              </a:rPr>
              <a:t>singari</a:t>
            </a:r>
            <a:r>
              <a:rPr lang="en-US" sz="2400" dirty="0">
                <a:solidFill>
                  <a:srgbClr val="002060"/>
                </a:solidFill>
              </a:rPr>
              <a:t> </a:t>
            </a:r>
            <a:r>
              <a:rPr lang="en-US" sz="2400" dirty="0" err="1">
                <a:solidFill>
                  <a:srgbClr val="002060"/>
                </a:solidFill>
              </a:rPr>
              <a:t>haqiqiy</a:t>
            </a:r>
            <a:r>
              <a:rPr lang="en-US" sz="2400" dirty="0">
                <a:solidFill>
                  <a:srgbClr val="002060"/>
                </a:solidFill>
              </a:rPr>
              <a:t> </a:t>
            </a:r>
            <a:r>
              <a:rPr lang="en-US" sz="2400" dirty="0" err="1">
                <a:solidFill>
                  <a:srgbClr val="002060"/>
                </a:solidFill>
              </a:rPr>
              <a:t>muammo</a:t>
            </a:r>
            <a:r>
              <a:rPr lang="en-US" sz="2400" dirty="0">
                <a:solidFill>
                  <a:srgbClr val="002060"/>
                </a:solidFill>
              </a:rPr>
              <a:t> </a:t>
            </a:r>
            <a:r>
              <a:rPr lang="en-US" sz="2400" dirty="0" err="1">
                <a:solidFill>
                  <a:srgbClr val="002060"/>
                </a:solidFill>
              </a:rPr>
              <a:t>buxgalteriya</a:t>
            </a:r>
            <a:r>
              <a:rPr lang="en-US" sz="2400" dirty="0">
                <a:solidFill>
                  <a:srgbClr val="002060"/>
                </a:solidFill>
              </a:rPr>
              <a:t> </a:t>
            </a:r>
            <a:r>
              <a:rPr lang="en-US" sz="2400" dirty="0" err="1">
                <a:solidFill>
                  <a:srgbClr val="002060"/>
                </a:solidFill>
              </a:rPr>
              <a:t>hisobini</a:t>
            </a:r>
            <a:r>
              <a:rPr lang="en-US" sz="2400" dirty="0">
                <a:solidFill>
                  <a:srgbClr val="002060"/>
                </a:solidFill>
              </a:rPr>
              <a:t> </a:t>
            </a:r>
            <a:r>
              <a:rPr lang="en-US" sz="2400" dirty="0" err="1">
                <a:solidFill>
                  <a:srgbClr val="002060"/>
                </a:solidFill>
              </a:rPr>
              <a:t>avtomatlashtirish</a:t>
            </a:r>
            <a:r>
              <a:rPr lang="en-US" sz="2400" dirty="0">
                <a:solidFill>
                  <a:srgbClr val="002060"/>
                </a:solidFill>
              </a:rPr>
              <a:t> </a:t>
            </a:r>
            <a:r>
              <a:rPr lang="uz-Cyrl-UZ" sz="2400" dirty="0">
                <a:solidFill>
                  <a:srgbClr val="002060"/>
                </a:solidFill>
              </a:rPr>
              <a:t>e</a:t>
            </a:r>
            <a:r>
              <a:rPr lang="en-US" sz="2400" dirty="0">
                <a:solidFill>
                  <a:srgbClr val="002060"/>
                </a:solidFill>
              </a:rPr>
              <a:t>mas, </a:t>
            </a:r>
            <a:r>
              <a:rPr lang="en-US" sz="2400" dirty="0" err="1">
                <a:solidFill>
                  <a:srgbClr val="002060"/>
                </a:solidFill>
              </a:rPr>
              <a:t>balki</a:t>
            </a:r>
            <a:r>
              <a:rPr lang="en-US" sz="2400" dirty="0">
                <a:solidFill>
                  <a:srgbClr val="002060"/>
                </a:solidFill>
              </a:rPr>
              <a:t> </a:t>
            </a:r>
            <a:r>
              <a:rPr lang="en-US" sz="2400" dirty="0" err="1">
                <a:solidFill>
                  <a:srgbClr val="002060"/>
                </a:solidFill>
              </a:rPr>
              <a:t>aniq</a:t>
            </a:r>
            <a:r>
              <a:rPr lang="en-US" sz="2400" dirty="0">
                <a:solidFill>
                  <a:srgbClr val="002060"/>
                </a:solidFill>
              </a:rPr>
              <a:t> </a:t>
            </a:r>
            <a:r>
              <a:rPr lang="en-US" sz="2400" dirty="0" err="1">
                <a:solidFill>
                  <a:srgbClr val="002060"/>
                </a:solidFill>
              </a:rPr>
              <a:t>axborotning</a:t>
            </a:r>
            <a:r>
              <a:rPr lang="en-US" sz="2400" dirty="0">
                <a:solidFill>
                  <a:srgbClr val="002060"/>
                </a:solidFill>
              </a:rPr>
              <a:t> </a:t>
            </a:r>
            <a:r>
              <a:rPr lang="en-US" sz="2400" dirty="0" err="1">
                <a:solidFill>
                  <a:srgbClr val="002060"/>
                </a:solidFill>
              </a:rPr>
              <a:t>kelib</a:t>
            </a:r>
            <a:r>
              <a:rPr lang="en-US" sz="2400" dirty="0">
                <a:solidFill>
                  <a:srgbClr val="002060"/>
                </a:solidFill>
              </a:rPr>
              <a:t> </a:t>
            </a:r>
            <a:r>
              <a:rPr lang="en-US" sz="2400" dirty="0" err="1">
                <a:solidFill>
                  <a:srgbClr val="002060"/>
                </a:solidFill>
              </a:rPr>
              <a:t>turishi</a:t>
            </a:r>
            <a:r>
              <a:rPr lang="en-US" sz="2400" dirty="0">
                <a:solidFill>
                  <a:srgbClr val="002060"/>
                </a:solidFill>
              </a:rPr>
              <a:t> </a:t>
            </a:r>
            <a:r>
              <a:rPr lang="en-US" sz="2400" dirty="0" err="1">
                <a:solidFill>
                  <a:srgbClr val="002060"/>
                </a:solidFill>
              </a:rPr>
              <a:t>bo’lsa</a:t>
            </a:r>
            <a:r>
              <a:rPr lang="en-US" sz="2400" dirty="0">
                <a:solidFill>
                  <a:srgbClr val="002060"/>
                </a:solidFill>
              </a:rPr>
              <a:t> </a:t>
            </a:r>
            <a:r>
              <a:rPr lang="en-US" sz="2400" dirty="0" err="1">
                <a:solidFill>
                  <a:srgbClr val="002060"/>
                </a:solidFill>
              </a:rPr>
              <a:t>kompyuter</a:t>
            </a:r>
            <a:r>
              <a:rPr lang="en-US" sz="2400" dirty="0">
                <a:solidFill>
                  <a:srgbClr val="002060"/>
                </a:solidFill>
              </a:rPr>
              <a:t> </a:t>
            </a:r>
            <a:r>
              <a:rPr lang="en-US" sz="2400" dirty="0" err="1">
                <a:solidFill>
                  <a:srgbClr val="002060"/>
                </a:solidFill>
              </a:rPr>
              <a:t>o’rnatish</a:t>
            </a:r>
            <a:r>
              <a:rPr lang="en-US" sz="2400" dirty="0">
                <a:solidFill>
                  <a:srgbClr val="002060"/>
                </a:solidFill>
              </a:rPr>
              <a:t> </a:t>
            </a:r>
            <a:r>
              <a:rPr lang="en-US" sz="2400" dirty="0" err="1">
                <a:solidFill>
                  <a:srgbClr val="002060"/>
                </a:solidFill>
              </a:rPr>
              <a:t>bilan</a:t>
            </a:r>
            <a:r>
              <a:rPr lang="en-US" sz="2400" dirty="0">
                <a:solidFill>
                  <a:srgbClr val="002060"/>
                </a:solidFill>
              </a:rPr>
              <a:t> masala </a:t>
            </a:r>
            <a:r>
              <a:rPr lang="en-US" sz="2400" dirty="0" err="1">
                <a:solidFill>
                  <a:srgbClr val="002060"/>
                </a:solidFill>
              </a:rPr>
              <a:t>echilib</a:t>
            </a:r>
            <a:r>
              <a:rPr lang="en-US" sz="2400" dirty="0">
                <a:solidFill>
                  <a:srgbClr val="002060"/>
                </a:solidFill>
              </a:rPr>
              <a:t> </a:t>
            </a:r>
            <a:r>
              <a:rPr lang="en-US" sz="2400" dirty="0" err="1">
                <a:solidFill>
                  <a:srgbClr val="002060"/>
                </a:solidFill>
              </a:rPr>
              <a:t>qolmaydi</a:t>
            </a:r>
            <a:r>
              <a:rPr lang="en-US" sz="2400" dirty="0">
                <a:solidFill>
                  <a:srgbClr val="002060"/>
                </a:solidFill>
              </a:rPr>
              <a:t>.</a:t>
            </a:r>
            <a:endParaRPr lang="ru-RU" sz="2400" dirty="0">
              <a:solidFill>
                <a:srgbClr val="002060"/>
              </a:solidFill>
            </a:endParaRPr>
          </a:p>
          <a:p>
            <a:endParaRPr lang="ru-RU" dirty="0">
              <a:solidFill>
                <a:schemeClr val="tx1"/>
              </a:solidFill>
            </a:endParaRPr>
          </a:p>
        </p:txBody>
      </p:sp>
    </p:spTree>
    <p:extLst>
      <p:ext uri="{BB962C8B-B14F-4D97-AF65-F5344CB8AC3E}">
        <p14:creationId xmlns:p14="http://schemas.microsoft.com/office/powerpoint/2010/main" val="1779700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a:t>Bozor</a:t>
            </a:r>
            <a:r>
              <a:rPr lang="en-US" b="1" dirty="0"/>
              <a:t> </a:t>
            </a:r>
            <a:r>
              <a:rPr lang="en-US" b="1" dirty="0" err="1"/>
              <a:t>iqtisodiyoti</a:t>
            </a:r>
            <a:r>
              <a:rPr lang="en-US" b="1" dirty="0"/>
              <a:t> </a:t>
            </a:r>
            <a:r>
              <a:rPr lang="en-US" b="1" dirty="0" err="1"/>
              <a:t>institutlarni</a:t>
            </a:r>
            <a:r>
              <a:rPr lang="en-US" b="1" dirty="0"/>
              <a:t> </a:t>
            </a:r>
            <a:r>
              <a:rPr lang="en-US" b="1" dirty="0" err="1"/>
              <a:t>tashkil</a:t>
            </a:r>
            <a:r>
              <a:rPr lang="en-US" b="1" dirty="0"/>
              <a:t> </a:t>
            </a:r>
            <a:r>
              <a:rPr lang="uz-Cyrl-UZ" b="1" dirty="0"/>
              <a:t>e</a:t>
            </a:r>
            <a:r>
              <a:rPr lang="en-US" b="1" dirty="0" err="1" smtClean="0"/>
              <a:t>tishga</a:t>
            </a:r>
            <a:r>
              <a:rPr lang="en-US" dirty="0"/>
              <a:t> </a:t>
            </a:r>
            <a:r>
              <a:rPr lang="en-US" b="1" dirty="0" err="1" smtClean="0"/>
              <a:t>ta’sir</a:t>
            </a:r>
            <a:r>
              <a:rPr lang="en-US" b="1" dirty="0" smtClean="0"/>
              <a:t> </a:t>
            </a:r>
            <a:r>
              <a:rPr lang="uz-Cyrl-UZ" b="1" dirty="0"/>
              <a:t>e</a:t>
            </a:r>
            <a:r>
              <a:rPr lang="en-US" b="1" dirty="0" err="1"/>
              <a:t>tuvchi</a:t>
            </a:r>
            <a:r>
              <a:rPr lang="en-US" b="1" dirty="0"/>
              <a:t> </a:t>
            </a:r>
            <a:r>
              <a:rPr lang="en-US" b="1" dirty="0" err="1"/>
              <a:t>omillar</a:t>
            </a:r>
            <a:r>
              <a:rPr lang="ru-RU" dirty="0"/>
              <a:t/>
            </a:r>
            <a:br>
              <a:rPr lang="ru-RU" dirty="0"/>
            </a:br>
            <a:r>
              <a:rPr lang="uz-Cyrl-UZ" dirty="0"/>
              <a:t> </a:t>
            </a:r>
            <a:endParaRPr lang="ru-RU" dirty="0"/>
          </a:p>
        </p:txBody>
      </p:sp>
      <p:sp>
        <p:nvSpPr>
          <p:cNvPr id="3" name="Содержимое 2"/>
          <p:cNvSpPr>
            <a:spLocks noGrp="1"/>
          </p:cNvSpPr>
          <p:nvPr>
            <p:ph idx="1"/>
          </p:nvPr>
        </p:nvSpPr>
        <p:spPr>
          <a:xfrm>
            <a:off x="677333" y="2160589"/>
            <a:ext cx="11359991" cy="4513166"/>
          </a:xfrm>
        </p:spPr>
        <p:txBody>
          <a:bodyPr>
            <a:noAutofit/>
          </a:bodyPr>
          <a:lstStyle/>
          <a:p>
            <a:r>
              <a:rPr lang="en-US" sz="2400" b="1" i="1" dirty="0" err="1">
                <a:solidFill>
                  <a:srgbClr val="FF0000"/>
                </a:solidFill>
              </a:rPr>
              <a:t>Siyosiy</a:t>
            </a:r>
            <a:r>
              <a:rPr lang="en-US" sz="2400" b="1" i="1" dirty="0">
                <a:solidFill>
                  <a:srgbClr val="FF0000"/>
                </a:solidFill>
              </a:rPr>
              <a:t> </a:t>
            </a:r>
            <a:r>
              <a:rPr lang="en-US" sz="2400" b="1" i="1" dirty="0" err="1">
                <a:solidFill>
                  <a:srgbClr val="FF0000"/>
                </a:solidFill>
              </a:rPr>
              <a:t>omillar</a:t>
            </a:r>
            <a:r>
              <a:rPr lang="en-US" sz="2400" b="1" i="1" dirty="0">
                <a:solidFill>
                  <a:srgbClr val="FF0000"/>
                </a:solidFill>
              </a:rPr>
              <a:t> </a:t>
            </a:r>
            <a:r>
              <a:rPr lang="en-US" sz="2400" b="1" i="1" dirty="0" err="1">
                <a:solidFill>
                  <a:srgbClr val="FF0000"/>
                </a:solidFill>
              </a:rPr>
              <a:t>ta’siri</a:t>
            </a:r>
            <a:endParaRPr lang="ru-RU" sz="2400" dirty="0">
              <a:solidFill>
                <a:srgbClr val="FF0000"/>
              </a:solidFill>
            </a:endParaRPr>
          </a:p>
          <a:p>
            <a:r>
              <a:rPr lang="en-US" sz="2400" dirty="0" err="1">
                <a:solidFill>
                  <a:srgbClr val="FF0000"/>
                </a:solidFill>
              </a:rPr>
              <a:t>Barcha</a:t>
            </a:r>
            <a:r>
              <a:rPr lang="en-US" sz="2400" dirty="0">
                <a:solidFill>
                  <a:srgbClr val="FF0000"/>
                </a:solidFill>
              </a:rPr>
              <a:t> </a:t>
            </a:r>
            <a:r>
              <a:rPr lang="en-US" sz="2400" dirty="0" err="1">
                <a:solidFill>
                  <a:srgbClr val="FF0000"/>
                </a:solidFill>
              </a:rPr>
              <a:t>taraqqiyot</a:t>
            </a:r>
            <a:r>
              <a:rPr lang="en-US" sz="2400" dirty="0">
                <a:solidFill>
                  <a:srgbClr val="FF0000"/>
                </a:solidFill>
              </a:rPr>
              <a:t> </a:t>
            </a:r>
            <a:r>
              <a:rPr lang="en-US" sz="2400" dirty="0" err="1">
                <a:solidFill>
                  <a:srgbClr val="FF0000"/>
                </a:solidFill>
              </a:rPr>
              <a:t>loyihalari</a:t>
            </a:r>
            <a:r>
              <a:rPr lang="en-US" sz="2400" dirty="0">
                <a:solidFill>
                  <a:srgbClr val="FF0000"/>
                </a:solidFill>
              </a:rPr>
              <a:t> </a:t>
            </a:r>
            <a:r>
              <a:rPr lang="en-US" sz="2400" dirty="0" err="1">
                <a:solidFill>
                  <a:srgbClr val="FF0000"/>
                </a:solidFill>
              </a:rPr>
              <a:t>xoh</a:t>
            </a:r>
            <a:r>
              <a:rPr lang="en-US" sz="2400" dirty="0">
                <a:solidFill>
                  <a:srgbClr val="FF0000"/>
                </a:solidFill>
              </a:rPr>
              <a:t> u </a:t>
            </a:r>
            <a:r>
              <a:rPr lang="en-US" sz="2400" dirty="0" err="1">
                <a:solidFill>
                  <a:srgbClr val="FF0000"/>
                </a:solidFill>
              </a:rPr>
              <a:t>davlat</a:t>
            </a:r>
            <a:r>
              <a:rPr lang="en-US" sz="2400" dirty="0">
                <a:solidFill>
                  <a:srgbClr val="FF0000"/>
                </a:solidFill>
              </a:rPr>
              <a:t> </a:t>
            </a:r>
            <a:r>
              <a:rPr lang="en-US" sz="2400" dirty="0" err="1">
                <a:solidFill>
                  <a:srgbClr val="FF0000"/>
                </a:solidFill>
              </a:rPr>
              <a:t>sektorida</a:t>
            </a:r>
            <a:r>
              <a:rPr lang="en-US" sz="2400" dirty="0">
                <a:solidFill>
                  <a:srgbClr val="FF0000"/>
                </a:solidFill>
              </a:rPr>
              <a:t>, </a:t>
            </a:r>
            <a:r>
              <a:rPr lang="en-US" sz="2400" dirty="0" err="1">
                <a:solidFill>
                  <a:srgbClr val="FF0000"/>
                </a:solidFill>
              </a:rPr>
              <a:t>xoh</a:t>
            </a:r>
            <a:r>
              <a:rPr lang="en-US" sz="2400" dirty="0">
                <a:solidFill>
                  <a:srgbClr val="FF0000"/>
                </a:solidFill>
              </a:rPr>
              <a:t> u </a:t>
            </a:r>
            <a:r>
              <a:rPr lang="en-US" sz="2400" dirty="0" err="1">
                <a:solidFill>
                  <a:srgbClr val="FF0000"/>
                </a:solidFill>
              </a:rPr>
              <a:t>xususiy</a:t>
            </a:r>
            <a:r>
              <a:rPr lang="en-US" sz="2400" dirty="0">
                <a:solidFill>
                  <a:srgbClr val="FF0000"/>
                </a:solidFill>
              </a:rPr>
              <a:t> </a:t>
            </a:r>
            <a:r>
              <a:rPr lang="en-US" sz="2400" dirty="0" err="1">
                <a:solidFill>
                  <a:srgbClr val="FF0000"/>
                </a:solidFill>
              </a:rPr>
              <a:t>sektorda</a:t>
            </a:r>
            <a:r>
              <a:rPr lang="en-US" sz="2400" dirty="0">
                <a:solidFill>
                  <a:srgbClr val="FF0000"/>
                </a:solidFill>
              </a:rPr>
              <a:t> </a:t>
            </a:r>
            <a:r>
              <a:rPr lang="en-US" sz="2400" dirty="0" err="1">
                <a:solidFill>
                  <a:srgbClr val="FF0000"/>
                </a:solidFill>
              </a:rPr>
              <a:t>bo’lsin</a:t>
            </a:r>
            <a:r>
              <a:rPr lang="en-US" sz="2400" dirty="0">
                <a:solidFill>
                  <a:srgbClr val="FF0000"/>
                </a:solidFill>
              </a:rPr>
              <a:t>, </a:t>
            </a:r>
            <a:r>
              <a:rPr lang="en-US" sz="2400" dirty="0" err="1">
                <a:solidFill>
                  <a:srgbClr val="FF0000"/>
                </a:solidFill>
              </a:rPr>
              <a:t>hukumat</a:t>
            </a:r>
            <a:r>
              <a:rPr lang="en-US" sz="2400" dirty="0">
                <a:solidFill>
                  <a:srgbClr val="FF0000"/>
                </a:solidFill>
              </a:rPr>
              <a:t> </a:t>
            </a:r>
            <a:r>
              <a:rPr lang="en-US" sz="2400" dirty="0" err="1">
                <a:solidFill>
                  <a:srgbClr val="FF0000"/>
                </a:solidFill>
              </a:rPr>
              <a:t>makroiqtisodiy</a:t>
            </a:r>
            <a:r>
              <a:rPr lang="en-US" sz="2400" dirty="0">
                <a:solidFill>
                  <a:srgbClr val="FF0000"/>
                </a:solidFill>
              </a:rPr>
              <a:t> </a:t>
            </a:r>
            <a:r>
              <a:rPr lang="en-US" sz="2400" dirty="0" err="1">
                <a:solidFill>
                  <a:srgbClr val="FF0000"/>
                </a:solidFill>
              </a:rPr>
              <a:t>siyosatining</a:t>
            </a:r>
            <a:r>
              <a:rPr lang="en-US" sz="2400" dirty="0">
                <a:solidFill>
                  <a:srgbClr val="FF0000"/>
                </a:solidFill>
              </a:rPr>
              <a:t> </a:t>
            </a:r>
            <a:r>
              <a:rPr lang="en-US" sz="2400" dirty="0" err="1">
                <a:solidFill>
                  <a:srgbClr val="FF0000"/>
                </a:solidFill>
              </a:rPr>
              <a:t>hamda</a:t>
            </a:r>
            <a:r>
              <a:rPr lang="en-US" sz="2400" dirty="0">
                <a:solidFill>
                  <a:srgbClr val="FF0000"/>
                </a:solidFill>
              </a:rPr>
              <a:t> </a:t>
            </a:r>
            <a:r>
              <a:rPr lang="en-US" sz="2400" dirty="0" err="1">
                <a:solidFill>
                  <a:srgbClr val="FF0000"/>
                </a:solidFill>
              </a:rPr>
              <a:t>bu</a:t>
            </a:r>
            <a:r>
              <a:rPr lang="en-US" sz="2400" dirty="0">
                <a:solidFill>
                  <a:srgbClr val="FF0000"/>
                </a:solidFill>
              </a:rPr>
              <a:t> </a:t>
            </a:r>
            <a:r>
              <a:rPr lang="en-US" sz="2400" dirty="0" err="1">
                <a:solidFill>
                  <a:srgbClr val="FF0000"/>
                </a:solidFill>
              </a:rPr>
              <a:t>siyosatni</a:t>
            </a:r>
            <a:r>
              <a:rPr lang="en-US" sz="2400" dirty="0">
                <a:solidFill>
                  <a:srgbClr val="FF0000"/>
                </a:solidFill>
              </a:rPr>
              <a:t> </a:t>
            </a:r>
            <a:r>
              <a:rPr lang="en-US" sz="2400" dirty="0" err="1">
                <a:solidFill>
                  <a:srgbClr val="FF0000"/>
                </a:solidFill>
              </a:rPr>
              <a:t>o’zida</a:t>
            </a:r>
            <a:r>
              <a:rPr lang="en-US" sz="2400" dirty="0">
                <a:solidFill>
                  <a:srgbClr val="FF0000"/>
                </a:solidFill>
              </a:rPr>
              <a:t> </a:t>
            </a:r>
            <a:r>
              <a:rPr lang="en-US" sz="2400" dirty="0" err="1">
                <a:solidFill>
                  <a:srgbClr val="FF0000"/>
                </a:solidFill>
              </a:rPr>
              <a:t>mujassamlashtirgan</a:t>
            </a:r>
            <a:r>
              <a:rPr lang="en-US" sz="2400" dirty="0">
                <a:solidFill>
                  <a:srgbClr val="FF0000"/>
                </a:solidFill>
              </a:rPr>
              <a:t> </a:t>
            </a:r>
            <a:r>
              <a:rPr lang="en-US" sz="2400" dirty="0" err="1">
                <a:solidFill>
                  <a:srgbClr val="FF0000"/>
                </a:solidFill>
              </a:rPr>
              <a:t>qonunlar</a:t>
            </a:r>
            <a:r>
              <a:rPr lang="en-US" sz="2400" dirty="0">
                <a:solidFill>
                  <a:srgbClr val="FF0000"/>
                </a:solidFill>
              </a:rPr>
              <a:t> </a:t>
            </a:r>
            <a:r>
              <a:rPr lang="en-US" sz="2400" dirty="0" err="1">
                <a:solidFill>
                  <a:srgbClr val="FF0000"/>
                </a:solidFill>
              </a:rPr>
              <a:t>va</a:t>
            </a:r>
            <a:r>
              <a:rPr lang="en-US" sz="2400" dirty="0">
                <a:solidFill>
                  <a:srgbClr val="FF0000"/>
                </a:solidFill>
              </a:rPr>
              <a:t> </a:t>
            </a:r>
            <a:r>
              <a:rPr lang="en-US" sz="2400" dirty="0" err="1">
                <a:solidFill>
                  <a:srgbClr val="FF0000"/>
                </a:solidFill>
              </a:rPr>
              <a:t>me’yoriy</a:t>
            </a:r>
            <a:r>
              <a:rPr lang="en-US" sz="2400" dirty="0">
                <a:solidFill>
                  <a:srgbClr val="FF0000"/>
                </a:solidFill>
              </a:rPr>
              <a:t> </a:t>
            </a:r>
            <a:r>
              <a:rPr lang="en-US" sz="2400" dirty="0" err="1">
                <a:solidFill>
                  <a:srgbClr val="FF0000"/>
                </a:solidFill>
              </a:rPr>
              <a:t>hujjatlar</a:t>
            </a:r>
            <a:r>
              <a:rPr lang="en-US" sz="2400" dirty="0">
                <a:solidFill>
                  <a:srgbClr val="FF0000"/>
                </a:solidFill>
              </a:rPr>
              <a:t> </a:t>
            </a:r>
            <a:r>
              <a:rPr lang="en-US" sz="2400" dirty="0" err="1">
                <a:solidFill>
                  <a:srgbClr val="FF0000"/>
                </a:solidFill>
              </a:rPr>
              <a:t>kuchli</a:t>
            </a:r>
            <a:r>
              <a:rPr lang="en-US" sz="2400" dirty="0">
                <a:solidFill>
                  <a:srgbClr val="FF0000"/>
                </a:solidFill>
              </a:rPr>
              <a:t> </a:t>
            </a:r>
            <a:r>
              <a:rPr lang="en-US" sz="2400" dirty="0" err="1">
                <a:solidFill>
                  <a:srgbClr val="FF0000"/>
                </a:solidFill>
              </a:rPr>
              <a:t>ta’siri</a:t>
            </a:r>
            <a:r>
              <a:rPr lang="en-US" sz="2400" dirty="0">
                <a:solidFill>
                  <a:srgbClr val="FF0000"/>
                </a:solidFill>
              </a:rPr>
              <a:t> </a:t>
            </a:r>
            <a:r>
              <a:rPr lang="en-US" sz="2400" dirty="0" err="1">
                <a:solidFill>
                  <a:srgbClr val="FF0000"/>
                </a:solidFill>
              </a:rPr>
              <a:t>ostida</a:t>
            </a:r>
            <a:r>
              <a:rPr lang="en-US" sz="2400" dirty="0">
                <a:solidFill>
                  <a:srgbClr val="FF0000"/>
                </a:solidFill>
              </a:rPr>
              <a:t> </a:t>
            </a:r>
            <a:r>
              <a:rPr lang="en-US" sz="2400" dirty="0" err="1">
                <a:solidFill>
                  <a:srgbClr val="FF0000"/>
                </a:solidFill>
              </a:rPr>
              <a:t>bo’ladi</a:t>
            </a:r>
            <a:r>
              <a:rPr lang="en-US" sz="2400" dirty="0">
                <a:solidFill>
                  <a:srgbClr val="FF0000"/>
                </a:solidFill>
              </a:rPr>
              <a:t>. </a:t>
            </a:r>
            <a:endParaRPr lang="en-US" sz="2400" dirty="0" smtClean="0">
              <a:solidFill>
                <a:srgbClr val="FF0000"/>
              </a:solidFill>
            </a:endParaRPr>
          </a:p>
          <a:p>
            <a:r>
              <a:rPr lang="en-US" sz="2400" b="1" i="1" dirty="0" err="1">
                <a:solidFill>
                  <a:srgbClr val="7030A0"/>
                </a:solidFill>
              </a:rPr>
              <a:t>Maqsadlar</a:t>
            </a:r>
            <a:r>
              <a:rPr lang="en-US" sz="2400" b="1" i="1" dirty="0">
                <a:solidFill>
                  <a:srgbClr val="7030A0"/>
                </a:solidFill>
              </a:rPr>
              <a:t> </a:t>
            </a:r>
            <a:r>
              <a:rPr lang="en-US" sz="2400" b="1" i="1" dirty="0" err="1">
                <a:solidFill>
                  <a:srgbClr val="7030A0"/>
                </a:solidFill>
              </a:rPr>
              <a:t>murakkabligi</a:t>
            </a:r>
            <a:endParaRPr lang="ru-RU" sz="2400" dirty="0">
              <a:solidFill>
                <a:srgbClr val="7030A0"/>
              </a:solidFill>
            </a:endParaRPr>
          </a:p>
          <a:p>
            <a:r>
              <a:rPr lang="en-US" sz="2400" dirty="0" err="1">
                <a:solidFill>
                  <a:srgbClr val="7030A0"/>
                </a:solidFill>
              </a:rPr>
              <a:t>Ko’pchilik</a:t>
            </a:r>
            <a:r>
              <a:rPr lang="en-US" sz="2400" dirty="0">
                <a:solidFill>
                  <a:srgbClr val="7030A0"/>
                </a:solidFill>
              </a:rPr>
              <a:t> </a:t>
            </a:r>
            <a:r>
              <a:rPr lang="en-US" sz="2400" dirty="0" err="1">
                <a:solidFill>
                  <a:srgbClr val="7030A0"/>
                </a:solidFill>
              </a:rPr>
              <a:t>iste’molchilar</a:t>
            </a:r>
            <a:r>
              <a:rPr lang="en-US" sz="2400" dirty="0">
                <a:solidFill>
                  <a:srgbClr val="7030A0"/>
                </a:solidFill>
              </a:rPr>
              <a:t> </a:t>
            </a:r>
            <a:r>
              <a:rPr lang="en-US" sz="2400" dirty="0" err="1">
                <a:solidFill>
                  <a:srgbClr val="7030A0"/>
                </a:solidFill>
              </a:rPr>
              <a:t>va</a:t>
            </a:r>
            <a:r>
              <a:rPr lang="en-US" sz="2400" dirty="0">
                <a:solidFill>
                  <a:srgbClr val="7030A0"/>
                </a:solidFill>
              </a:rPr>
              <a:t> </a:t>
            </a:r>
            <a:r>
              <a:rPr lang="en-US" sz="2400" dirty="0" err="1">
                <a:solidFill>
                  <a:srgbClr val="7030A0"/>
                </a:solidFill>
              </a:rPr>
              <a:t>manfaat</a:t>
            </a:r>
            <a:r>
              <a:rPr lang="en-US" sz="2400" dirty="0">
                <a:solidFill>
                  <a:srgbClr val="7030A0"/>
                </a:solidFill>
              </a:rPr>
              <a:t> </a:t>
            </a:r>
            <a:r>
              <a:rPr lang="en-US" sz="2400" dirty="0" err="1">
                <a:solidFill>
                  <a:srgbClr val="7030A0"/>
                </a:solidFill>
              </a:rPr>
              <a:t>ko’ruvchilar</a:t>
            </a:r>
            <a:r>
              <a:rPr lang="en-US" sz="2400" dirty="0">
                <a:solidFill>
                  <a:srgbClr val="7030A0"/>
                </a:solidFill>
              </a:rPr>
              <a:t> </a:t>
            </a:r>
            <a:r>
              <a:rPr lang="en-US" sz="2400" dirty="0" err="1">
                <a:solidFill>
                  <a:srgbClr val="7030A0"/>
                </a:solidFill>
              </a:rPr>
              <a:t>talabini</a:t>
            </a:r>
            <a:r>
              <a:rPr lang="en-US" sz="2400" dirty="0">
                <a:solidFill>
                  <a:srgbClr val="7030A0"/>
                </a:solidFill>
              </a:rPr>
              <a:t> </a:t>
            </a:r>
            <a:r>
              <a:rPr lang="en-US" sz="2400" dirty="0" err="1">
                <a:solidFill>
                  <a:srgbClr val="7030A0"/>
                </a:solidFill>
              </a:rPr>
              <a:t>ifoda</a:t>
            </a:r>
            <a:r>
              <a:rPr lang="en-US" sz="2400" dirty="0">
                <a:solidFill>
                  <a:srgbClr val="7030A0"/>
                </a:solidFill>
              </a:rPr>
              <a:t> </a:t>
            </a:r>
            <a:r>
              <a:rPr lang="uz-Cyrl-UZ" sz="2400" dirty="0">
                <a:solidFill>
                  <a:srgbClr val="7030A0"/>
                </a:solidFill>
              </a:rPr>
              <a:t>e</a:t>
            </a:r>
            <a:r>
              <a:rPr lang="en-US" sz="2400" dirty="0" err="1">
                <a:solidFill>
                  <a:srgbClr val="7030A0"/>
                </a:solidFill>
              </a:rPr>
              <a:t>tuvchi</a:t>
            </a:r>
            <a:r>
              <a:rPr lang="en-US" sz="2400" dirty="0">
                <a:solidFill>
                  <a:srgbClr val="7030A0"/>
                </a:solidFill>
              </a:rPr>
              <a:t> </a:t>
            </a:r>
            <a:r>
              <a:rPr lang="en-US" sz="2400" dirty="0" err="1">
                <a:solidFill>
                  <a:srgbClr val="7030A0"/>
                </a:solidFill>
              </a:rPr>
              <a:t>yirik</a:t>
            </a:r>
            <a:r>
              <a:rPr lang="en-US" sz="2400" dirty="0">
                <a:solidFill>
                  <a:srgbClr val="7030A0"/>
                </a:solidFill>
              </a:rPr>
              <a:t>, </a:t>
            </a:r>
            <a:r>
              <a:rPr lang="en-US" sz="2400" dirty="0" err="1">
                <a:solidFill>
                  <a:srgbClr val="7030A0"/>
                </a:solidFill>
              </a:rPr>
              <a:t>ijtimoiy</a:t>
            </a:r>
            <a:r>
              <a:rPr lang="en-US" sz="2400" dirty="0">
                <a:solidFill>
                  <a:srgbClr val="7030A0"/>
                </a:solidFill>
              </a:rPr>
              <a:t> </a:t>
            </a:r>
            <a:r>
              <a:rPr lang="en-US" sz="2400" dirty="0" err="1">
                <a:solidFill>
                  <a:srgbClr val="7030A0"/>
                </a:solidFill>
              </a:rPr>
              <a:t>yo’naltirilgan</a:t>
            </a:r>
            <a:r>
              <a:rPr lang="en-US" sz="2400" dirty="0">
                <a:solidFill>
                  <a:srgbClr val="7030A0"/>
                </a:solidFill>
              </a:rPr>
              <a:t> </a:t>
            </a:r>
            <a:r>
              <a:rPr lang="en-US" sz="2400" dirty="0" err="1">
                <a:solidFill>
                  <a:srgbClr val="7030A0"/>
                </a:solidFill>
              </a:rPr>
              <a:t>rivojlantirish</a:t>
            </a:r>
            <a:r>
              <a:rPr lang="en-US" sz="2400" dirty="0">
                <a:solidFill>
                  <a:srgbClr val="7030A0"/>
                </a:solidFill>
              </a:rPr>
              <a:t> </a:t>
            </a:r>
            <a:r>
              <a:rPr lang="en-US" sz="2400" dirty="0" err="1">
                <a:solidFill>
                  <a:srgbClr val="7030A0"/>
                </a:solidFill>
              </a:rPr>
              <a:t>loyihalarida</a:t>
            </a:r>
            <a:r>
              <a:rPr lang="en-US" sz="2400" dirty="0">
                <a:solidFill>
                  <a:srgbClr val="7030A0"/>
                </a:solidFill>
              </a:rPr>
              <a:t> </a:t>
            </a:r>
            <a:r>
              <a:rPr lang="en-US" sz="2400" dirty="0" err="1">
                <a:solidFill>
                  <a:srgbClr val="7030A0"/>
                </a:solidFill>
              </a:rPr>
              <a:t>ko’p</a:t>
            </a:r>
            <a:r>
              <a:rPr lang="en-US" sz="2400" dirty="0">
                <a:solidFill>
                  <a:srgbClr val="7030A0"/>
                </a:solidFill>
              </a:rPr>
              <a:t> </a:t>
            </a:r>
            <a:r>
              <a:rPr lang="en-US" sz="2400" dirty="0" err="1">
                <a:solidFill>
                  <a:srgbClr val="7030A0"/>
                </a:solidFill>
              </a:rPr>
              <a:t>hollarda</a:t>
            </a:r>
            <a:r>
              <a:rPr lang="en-US" sz="2400" dirty="0">
                <a:solidFill>
                  <a:srgbClr val="7030A0"/>
                </a:solidFill>
              </a:rPr>
              <a:t> </a:t>
            </a:r>
            <a:r>
              <a:rPr lang="en-US" sz="2400" dirty="0" err="1">
                <a:solidFill>
                  <a:srgbClr val="7030A0"/>
                </a:solidFill>
              </a:rPr>
              <a:t>loyiha</a:t>
            </a:r>
            <a:r>
              <a:rPr lang="en-US" sz="2400" dirty="0">
                <a:solidFill>
                  <a:srgbClr val="7030A0"/>
                </a:solidFill>
              </a:rPr>
              <a:t> </a:t>
            </a:r>
            <a:r>
              <a:rPr lang="en-US" sz="2400" dirty="0" err="1">
                <a:solidFill>
                  <a:srgbClr val="7030A0"/>
                </a:solidFill>
              </a:rPr>
              <a:t>maqsadi</a:t>
            </a:r>
            <a:r>
              <a:rPr lang="en-US" sz="2400" dirty="0">
                <a:solidFill>
                  <a:srgbClr val="7030A0"/>
                </a:solidFill>
              </a:rPr>
              <a:t> </a:t>
            </a:r>
            <a:r>
              <a:rPr lang="en-US" sz="2400" dirty="0" err="1">
                <a:solidFill>
                  <a:srgbClr val="7030A0"/>
                </a:solidFill>
              </a:rPr>
              <a:t>va</a:t>
            </a:r>
            <a:r>
              <a:rPr lang="en-US" sz="2400" dirty="0">
                <a:solidFill>
                  <a:srgbClr val="7030A0"/>
                </a:solidFill>
              </a:rPr>
              <a:t> </a:t>
            </a:r>
            <a:r>
              <a:rPr lang="en-US" sz="2400" dirty="0" err="1">
                <a:solidFill>
                  <a:srgbClr val="7030A0"/>
                </a:solidFill>
              </a:rPr>
              <a:t>unga</a:t>
            </a:r>
            <a:r>
              <a:rPr lang="en-US" sz="2400" dirty="0">
                <a:solidFill>
                  <a:srgbClr val="7030A0"/>
                </a:solidFill>
              </a:rPr>
              <a:t> </a:t>
            </a:r>
            <a:r>
              <a:rPr lang="uz-Cyrl-UZ" sz="2400" dirty="0">
                <a:solidFill>
                  <a:srgbClr val="7030A0"/>
                </a:solidFill>
              </a:rPr>
              <a:t>e</a:t>
            </a:r>
            <a:r>
              <a:rPr lang="en-US" sz="2400" dirty="0" err="1">
                <a:solidFill>
                  <a:srgbClr val="7030A0"/>
                </a:solidFill>
              </a:rPr>
              <a:t>rishish</a:t>
            </a:r>
            <a:r>
              <a:rPr lang="en-US" sz="2400" dirty="0">
                <a:solidFill>
                  <a:srgbClr val="7030A0"/>
                </a:solidFill>
              </a:rPr>
              <a:t> </a:t>
            </a:r>
            <a:r>
              <a:rPr lang="en-US" sz="2400" dirty="0" err="1">
                <a:solidFill>
                  <a:srgbClr val="7030A0"/>
                </a:solidFill>
              </a:rPr>
              <a:t>vositalarini</a:t>
            </a:r>
            <a:r>
              <a:rPr lang="en-US" sz="2400" dirty="0">
                <a:solidFill>
                  <a:srgbClr val="7030A0"/>
                </a:solidFill>
              </a:rPr>
              <a:t> </a:t>
            </a:r>
            <a:r>
              <a:rPr lang="en-US" sz="2400" dirty="0" err="1">
                <a:solidFill>
                  <a:srgbClr val="7030A0"/>
                </a:solidFill>
              </a:rPr>
              <a:t>belgilash</a:t>
            </a:r>
            <a:r>
              <a:rPr lang="en-US" sz="2400" dirty="0">
                <a:solidFill>
                  <a:srgbClr val="7030A0"/>
                </a:solidFill>
              </a:rPr>
              <a:t> </a:t>
            </a:r>
            <a:r>
              <a:rPr lang="en-US" sz="2400" dirty="0" err="1">
                <a:solidFill>
                  <a:srgbClr val="7030A0"/>
                </a:solidFill>
              </a:rPr>
              <a:t>qiyin</a:t>
            </a:r>
            <a:r>
              <a:rPr lang="en-US" sz="2400" dirty="0">
                <a:solidFill>
                  <a:srgbClr val="7030A0"/>
                </a:solidFill>
              </a:rPr>
              <a:t> </a:t>
            </a:r>
            <a:r>
              <a:rPr lang="en-US" sz="2400" dirty="0" err="1">
                <a:solidFill>
                  <a:srgbClr val="7030A0"/>
                </a:solidFill>
              </a:rPr>
              <a:t>bo’ladi</a:t>
            </a:r>
            <a:r>
              <a:rPr lang="en-US" sz="2400" dirty="0">
                <a:solidFill>
                  <a:srgbClr val="7030A0"/>
                </a:solidFill>
              </a:rPr>
              <a:t>. </a:t>
            </a:r>
            <a:endParaRPr lang="ru-RU" sz="2400" dirty="0">
              <a:solidFill>
                <a:srgbClr val="7030A0"/>
              </a:solidFill>
            </a:endParaRPr>
          </a:p>
        </p:txBody>
      </p:sp>
      <p:pic>
        <p:nvPicPr>
          <p:cNvPr id="5122" name="Picture 2" descr="statistics-for-teachers-professional-development_137460_large-1-e16530459588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009" y="445295"/>
            <a:ext cx="3630304"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5055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b="1" dirty="0" smtClean="0"/>
              <a:t/>
            </a:r>
            <a:br>
              <a:rPr lang="en-US" b="1" dirty="0" smtClean="0"/>
            </a:br>
            <a:endParaRPr lang="ru-RU" dirty="0"/>
          </a:p>
        </p:txBody>
      </p:sp>
      <p:sp>
        <p:nvSpPr>
          <p:cNvPr id="3" name="Объект 2"/>
          <p:cNvSpPr>
            <a:spLocks noGrp="1"/>
          </p:cNvSpPr>
          <p:nvPr>
            <p:ph idx="1"/>
          </p:nvPr>
        </p:nvSpPr>
        <p:spPr>
          <a:xfrm>
            <a:off x="677334" y="1705971"/>
            <a:ext cx="8596668" cy="4335392"/>
          </a:xfrm>
        </p:spPr>
        <p:txBody>
          <a:bodyPr>
            <a:normAutofit/>
          </a:bodyPr>
          <a:lstStyle/>
          <a:p>
            <a:r>
              <a:rPr lang="en-US" sz="2400" b="1" i="1" dirty="0" err="1">
                <a:solidFill>
                  <a:srgbClr val="7030A0"/>
                </a:solidFill>
              </a:rPr>
              <a:t>Muvofiqlashtirish</a:t>
            </a:r>
            <a:r>
              <a:rPr lang="en-US" sz="2400" b="1" i="1" dirty="0">
                <a:solidFill>
                  <a:srgbClr val="7030A0"/>
                </a:solidFill>
              </a:rPr>
              <a:t> </a:t>
            </a:r>
            <a:r>
              <a:rPr lang="en-US" sz="2400" b="1" i="1" dirty="0" err="1">
                <a:solidFill>
                  <a:srgbClr val="7030A0"/>
                </a:solidFill>
              </a:rPr>
              <a:t>muammolari</a:t>
            </a:r>
            <a:endParaRPr lang="ru-RU" sz="2400" dirty="0">
              <a:solidFill>
                <a:srgbClr val="7030A0"/>
              </a:solidFill>
            </a:endParaRPr>
          </a:p>
          <a:p>
            <a:r>
              <a:rPr lang="en-US" sz="2400" dirty="0" err="1">
                <a:solidFill>
                  <a:srgbClr val="7030A0"/>
                </a:solidFill>
              </a:rPr>
              <a:t>Yirik</a:t>
            </a:r>
            <a:r>
              <a:rPr lang="en-US" sz="2400" dirty="0">
                <a:solidFill>
                  <a:srgbClr val="7030A0"/>
                </a:solidFill>
              </a:rPr>
              <a:t> </a:t>
            </a:r>
            <a:r>
              <a:rPr lang="en-US" sz="2400" dirty="0" err="1">
                <a:solidFill>
                  <a:srgbClr val="7030A0"/>
                </a:solidFill>
              </a:rPr>
              <a:t>loyihalarga</a:t>
            </a:r>
            <a:r>
              <a:rPr lang="en-US" sz="2400" dirty="0">
                <a:solidFill>
                  <a:srgbClr val="7030A0"/>
                </a:solidFill>
              </a:rPr>
              <a:t> </a:t>
            </a:r>
            <a:r>
              <a:rPr lang="en-US" sz="2400" dirty="0" err="1">
                <a:solidFill>
                  <a:srgbClr val="7030A0"/>
                </a:solidFill>
              </a:rPr>
              <a:t>xos</a:t>
            </a:r>
            <a:r>
              <a:rPr lang="en-US" sz="2400" dirty="0">
                <a:solidFill>
                  <a:srgbClr val="7030A0"/>
                </a:solidFill>
              </a:rPr>
              <a:t> </a:t>
            </a:r>
            <a:r>
              <a:rPr lang="en-US" sz="2400" dirty="0" err="1">
                <a:solidFill>
                  <a:srgbClr val="7030A0"/>
                </a:solidFill>
              </a:rPr>
              <a:t>bo’lgan</a:t>
            </a:r>
            <a:r>
              <a:rPr lang="en-US" sz="2400" dirty="0">
                <a:solidFill>
                  <a:srgbClr val="7030A0"/>
                </a:solidFill>
              </a:rPr>
              <a:t> </a:t>
            </a:r>
            <a:r>
              <a:rPr lang="en-US" sz="2400" dirty="0" err="1">
                <a:solidFill>
                  <a:srgbClr val="7030A0"/>
                </a:solidFill>
              </a:rPr>
              <a:t>tashkiliy</a:t>
            </a:r>
            <a:r>
              <a:rPr lang="en-US" sz="2400" dirty="0">
                <a:solidFill>
                  <a:srgbClr val="7030A0"/>
                </a:solidFill>
              </a:rPr>
              <a:t> </a:t>
            </a:r>
            <a:r>
              <a:rPr lang="en-US" sz="2400" dirty="0" err="1">
                <a:solidFill>
                  <a:srgbClr val="7030A0"/>
                </a:solidFill>
              </a:rPr>
              <a:t>muammolarni</a:t>
            </a:r>
            <a:r>
              <a:rPr lang="en-US" sz="2400" dirty="0">
                <a:solidFill>
                  <a:srgbClr val="7030A0"/>
                </a:solidFill>
              </a:rPr>
              <a:t> </a:t>
            </a:r>
            <a:r>
              <a:rPr lang="en-US" sz="2400" dirty="0" err="1">
                <a:solidFill>
                  <a:srgbClr val="7030A0"/>
                </a:solidFill>
              </a:rPr>
              <a:t>hal</a:t>
            </a:r>
            <a:r>
              <a:rPr lang="en-US" sz="2400" dirty="0">
                <a:solidFill>
                  <a:srgbClr val="7030A0"/>
                </a:solidFill>
              </a:rPr>
              <a:t> </a:t>
            </a:r>
            <a:r>
              <a:rPr lang="uz-Cyrl-UZ" sz="2400" dirty="0">
                <a:solidFill>
                  <a:srgbClr val="7030A0"/>
                </a:solidFill>
              </a:rPr>
              <a:t>e</a:t>
            </a:r>
            <a:r>
              <a:rPr lang="en-US" sz="2400" dirty="0" err="1">
                <a:solidFill>
                  <a:srgbClr val="7030A0"/>
                </a:solidFill>
              </a:rPr>
              <a:t>tishning</a:t>
            </a:r>
            <a:r>
              <a:rPr lang="en-US" sz="2400" dirty="0">
                <a:solidFill>
                  <a:srgbClr val="7030A0"/>
                </a:solidFill>
              </a:rPr>
              <a:t> </a:t>
            </a:r>
            <a:r>
              <a:rPr lang="en-US" sz="2400" dirty="0" err="1">
                <a:solidFill>
                  <a:srgbClr val="7030A0"/>
                </a:solidFill>
              </a:rPr>
              <a:t>yana</a:t>
            </a:r>
            <a:r>
              <a:rPr lang="en-US" sz="2400" dirty="0">
                <a:solidFill>
                  <a:srgbClr val="7030A0"/>
                </a:solidFill>
              </a:rPr>
              <a:t> </a:t>
            </a:r>
            <a:r>
              <a:rPr lang="en-US" sz="2400" dirty="0" err="1">
                <a:solidFill>
                  <a:srgbClr val="7030A0"/>
                </a:solidFill>
              </a:rPr>
              <a:t>bir</a:t>
            </a:r>
            <a:r>
              <a:rPr lang="en-US" sz="2400" dirty="0">
                <a:solidFill>
                  <a:srgbClr val="7030A0"/>
                </a:solidFill>
              </a:rPr>
              <a:t> </a:t>
            </a:r>
            <a:r>
              <a:rPr lang="en-US" sz="2400" dirty="0" err="1">
                <a:solidFill>
                  <a:srgbClr val="7030A0"/>
                </a:solidFill>
              </a:rPr>
              <a:t>yo’li</a:t>
            </a:r>
            <a:r>
              <a:rPr lang="en-US" sz="2400" dirty="0">
                <a:solidFill>
                  <a:srgbClr val="7030A0"/>
                </a:solidFill>
              </a:rPr>
              <a:t> </a:t>
            </a:r>
            <a:r>
              <a:rPr lang="en-US" sz="2400" dirty="0" err="1">
                <a:solidFill>
                  <a:srgbClr val="7030A0"/>
                </a:solidFill>
              </a:rPr>
              <a:t>loyihaning</a:t>
            </a:r>
            <a:r>
              <a:rPr lang="en-US" sz="2400" dirty="0">
                <a:solidFill>
                  <a:srgbClr val="7030A0"/>
                </a:solidFill>
              </a:rPr>
              <a:t> bosh </a:t>
            </a:r>
            <a:r>
              <a:rPr lang="en-US" sz="2400" dirty="0" err="1">
                <a:solidFill>
                  <a:srgbClr val="7030A0"/>
                </a:solidFill>
              </a:rPr>
              <a:t>maqsadiga</a:t>
            </a:r>
            <a:r>
              <a:rPr lang="en-US" sz="2400" dirty="0">
                <a:solidFill>
                  <a:srgbClr val="7030A0"/>
                </a:solidFill>
              </a:rPr>
              <a:t> </a:t>
            </a:r>
            <a:r>
              <a:rPr lang="uz-Cyrl-UZ" sz="2400" dirty="0">
                <a:solidFill>
                  <a:srgbClr val="7030A0"/>
                </a:solidFill>
              </a:rPr>
              <a:t>e</a:t>
            </a:r>
            <a:r>
              <a:rPr lang="en-US" sz="2400" dirty="0" err="1">
                <a:solidFill>
                  <a:srgbClr val="7030A0"/>
                </a:solidFill>
              </a:rPr>
              <a:t>rishish</a:t>
            </a:r>
            <a:r>
              <a:rPr lang="en-US" sz="2400" dirty="0">
                <a:solidFill>
                  <a:srgbClr val="7030A0"/>
                </a:solidFill>
              </a:rPr>
              <a:t> </a:t>
            </a:r>
            <a:r>
              <a:rPr lang="en-US" sz="2400" dirty="0" err="1">
                <a:solidFill>
                  <a:srgbClr val="7030A0"/>
                </a:solidFill>
              </a:rPr>
              <a:t>uchun</a:t>
            </a:r>
            <a:r>
              <a:rPr lang="en-US" sz="2400" dirty="0">
                <a:solidFill>
                  <a:srgbClr val="7030A0"/>
                </a:solidFill>
              </a:rPr>
              <a:t> </a:t>
            </a:r>
            <a:r>
              <a:rPr lang="en-US" sz="2400" dirty="0" err="1">
                <a:solidFill>
                  <a:srgbClr val="7030A0"/>
                </a:solidFill>
              </a:rPr>
              <a:t>qaysi</a:t>
            </a:r>
            <a:r>
              <a:rPr lang="en-US" sz="2400" dirty="0">
                <a:solidFill>
                  <a:srgbClr val="7030A0"/>
                </a:solidFill>
              </a:rPr>
              <a:t> </a:t>
            </a:r>
            <a:r>
              <a:rPr lang="en-US" sz="2400" dirty="0" err="1">
                <a:solidFill>
                  <a:srgbClr val="7030A0"/>
                </a:solidFill>
              </a:rPr>
              <a:t>faoliyat</a:t>
            </a:r>
            <a:r>
              <a:rPr lang="en-US" sz="2400" dirty="0">
                <a:solidFill>
                  <a:srgbClr val="7030A0"/>
                </a:solidFill>
              </a:rPr>
              <a:t> </a:t>
            </a:r>
            <a:r>
              <a:rPr lang="en-US" sz="2400" dirty="0" err="1">
                <a:solidFill>
                  <a:srgbClr val="7030A0"/>
                </a:solidFill>
              </a:rPr>
              <a:t>turlari</a:t>
            </a:r>
            <a:r>
              <a:rPr lang="en-US" sz="2400" dirty="0">
                <a:solidFill>
                  <a:srgbClr val="7030A0"/>
                </a:solidFill>
              </a:rPr>
              <a:t> </a:t>
            </a:r>
            <a:r>
              <a:rPr lang="en-US" sz="2400" dirty="0" err="1">
                <a:solidFill>
                  <a:srgbClr val="7030A0"/>
                </a:solidFill>
              </a:rPr>
              <a:t>asosiy</a:t>
            </a:r>
            <a:r>
              <a:rPr lang="en-US" sz="2400" dirty="0">
                <a:solidFill>
                  <a:srgbClr val="7030A0"/>
                </a:solidFill>
              </a:rPr>
              <a:t> </a:t>
            </a:r>
            <a:r>
              <a:rPr lang="uz-Cyrl-UZ" sz="2400" dirty="0">
                <a:solidFill>
                  <a:srgbClr val="7030A0"/>
                </a:solidFill>
              </a:rPr>
              <a:t>e</a:t>
            </a:r>
            <a:r>
              <a:rPr lang="en-US" sz="2400" dirty="0" err="1">
                <a:solidFill>
                  <a:srgbClr val="7030A0"/>
                </a:solidFill>
              </a:rPr>
              <a:t>kanligini</a:t>
            </a:r>
            <a:r>
              <a:rPr lang="en-US" sz="2400" dirty="0">
                <a:solidFill>
                  <a:srgbClr val="7030A0"/>
                </a:solidFill>
              </a:rPr>
              <a:t> </a:t>
            </a:r>
            <a:r>
              <a:rPr lang="en-US" sz="2400" dirty="0" err="1">
                <a:solidFill>
                  <a:srgbClr val="7030A0"/>
                </a:solidFill>
              </a:rPr>
              <a:t>aniqlab</a:t>
            </a:r>
            <a:r>
              <a:rPr lang="en-US" sz="2400" dirty="0">
                <a:solidFill>
                  <a:srgbClr val="7030A0"/>
                </a:solidFill>
              </a:rPr>
              <a:t>, </a:t>
            </a:r>
            <a:r>
              <a:rPr lang="en-US" sz="2400" dirty="0" err="1">
                <a:solidFill>
                  <a:srgbClr val="7030A0"/>
                </a:solidFill>
              </a:rPr>
              <a:t>cheklangan</a:t>
            </a:r>
            <a:r>
              <a:rPr lang="en-US" sz="2400" dirty="0">
                <a:solidFill>
                  <a:srgbClr val="7030A0"/>
                </a:solidFill>
              </a:rPr>
              <a:t> </a:t>
            </a:r>
            <a:r>
              <a:rPr lang="en-US" sz="2400" dirty="0" err="1">
                <a:solidFill>
                  <a:srgbClr val="7030A0"/>
                </a:solidFill>
              </a:rPr>
              <a:t>tashkiliy</a:t>
            </a:r>
            <a:r>
              <a:rPr lang="en-US" sz="2400" dirty="0">
                <a:solidFill>
                  <a:srgbClr val="7030A0"/>
                </a:solidFill>
              </a:rPr>
              <a:t> </a:t>
            </a:r>
            <a:r>
              <a:rPr lang="en-US" sz="2400" dirty="0" err="1">
                <a:solidFill>
                  <a:srgbClr val="7030A0"/>
                </a:solidFill>
              </a:rPr>
              <a:t>resurslarni</a:t>
            </a:r>
            <a:r>
              <a:rPr lang="en-US" sz="2400" dirty="0">
                <a:solidFill>
                  <a:srgbClr val="7030A0"/>
                </a:solidFill>
              </a:rPr>
              <a:t> </a:t>
            </a:r>
            <a:r>
              <a:rPr lang="en-US" sz="2400" dirty="0" err="1">
                <a:solidFill>
                  <a:srgbClr val="7030A0"/>
                </a:solidFill>
              </a:rPr>
              <a:t>shu</a:t>
            </a:r>
            <a:r>
              <a:rPr lang="en-US" sz="2400" dirty="0">
                <a:solidFill>
                  <a:srgbClr val="7030A0"/>
                </a:solidFill>
              </a:rPr>
              <a:t> </a:t>
            </a:r>
            <a:r>
              <a:rPr lang="en-US" sz="2400" dirty="0" err="1">
                <a:solidFill>
                  <a:srgbClr val="7030A0"/>
                </a:solidFill>
              </a:rPr>
              <a:t>faoliyatga</a:t>
            </a:r>
            <a:r>
              <a:rPr lang="en-US" sz="2400" dirty="0">
                <a:solidFill>
                  <a:srgbClr val="7030A0"/>
                </a:solidFill>
              </a:rPr>
              <a:t> </a:t>
            </a:r>
            <a:r>
              <a:rPr lang="en-US" sz="2400" dirty="0" err="1">
                <a:solidFill>
                  <a:srgbClr val="7030A0"/>
                </a:solidFill>
              </a:rPr>
              <a:t>jamlash</a:t>
            </a:r>
            <a:r>
              <a:rPr lang="en-US" sz="2400" dirty="0">
                <a:solidFill>
                  <a:srgbClr val="7030A0"/>
                </a:solidFill>
              </a:rPr>
              <a:t> </a:t>
            </a:r>
            <a:r>
              <a:rPr lang="en-US" sz="2400" dirty="0" err="1">
                <a:solidFill>
                  <a:srgbClr val="7030A0"/>
                </a:solidFill>
              </a:rPr>
              <a:t>hamda</a:t>
            </a:r>
            <a:r>
              <a:rPr lang="en-US" sz="2400" dirty="0">
                <a:solidFill>
                  <a:srgbClr val="7030A0"/>
                </a:solidFill>
              </a:rPr>
              <a:t> </a:t>
            </a:r>
            <a:r>
              <a:rPr lang="en-US" sz="2400" dirty="0" err="1">
                <a:solidFill>
                  <a:srgbClr val="7030A0"/>
                </a:solidFill>
              </a:rPr>
              <a:t>ikkinchi</a:t>
            </a:r>
            <a:r>
              <a:rPr lang="en-US" sz="2400" dirty="0">
                <a:solidFill>
                  <a:srgbClr val="7030A0"/>
                </a:solidFill>
              </a:rPr>
              <a:t> </a:t>
            </a:r>
            <a:r>
              <a:rPr lang="en-US" sz="2400" dirty="0" err="1">
                <a:solidFill>
                  <a:srgbClr val="7030A0"/>
                </a:solidFill>
              </a:rPr>
              <a:t>darajali</a:t>
            </a:r>
            <a:r>
              <a:rPr lang="en-US" sz="2400" dirty="0">
                <a:solidFill>
                  <a:srgbClr val="7030A0"/>
                </a:solidFill>
              </a:rPr>
              <a:t> </a:t>
            </a:r>
            <a:r>
              <a:rPr lang="en-US" sz="2400" dirty="0" err="1">
                <a:solidFill>
                  <a:srgbClr val="7030A0"/>
                </a:solidFill>
              </a:rPr>
              <a:t>vazifalarni</a:t>
            </a:r>
            <a:r>
              <a:rPr lang="en-US" sz="2400" dirty="0">
                <a:solidFill>
                  <a:srgbClr val="7030A0"/>
                </a:solidFill>
              </a:rPr>
              <a:t> </a:t>
            </a:r>
            <a:r>
              <a:rPr lang="en-US" sz="2400" dirty="0" err="1">
                <a:solidFill>
                  <a:srgbClr val="7030A0"/>
                </a:solidFill>
              </a:rPr>
              <a:t>keyinroqqa</a:t>
            </a:r>
            <a:r>
              <a:rPr lang="en-US" sz="2400" dirty="0">
                <a:solidFill>
                  <a:srgbClr val="7030A0"/>
                </a:solidFill>
              </a:rPr>
              <a:t> </a:t>
            </a:r>
            <a:r>
              <a:rPr lang="en-US" sz="2400" dirty="0" err="1">
                <a:solidFill>
                  <a:srgbClr val="7030A0"/>
                </a:solidFill>
              </a:rPr>
              <a:t>qoldirishdir</a:t>
            </a:r>
            <a:endParaRPr lang="ru-RU" sz="2400" dirty="0">
              <a:solidFill>
                <a:srgbClr val="7030A0"/>
              </a:solidFill>
            </a:endParaRPr>
          </a:p>
        </p:txBody>
      </p:sp>
      <p:pic>
        <p:nvPicPr>
          <p:cNvPr id="6146" name="Picture 2" descr="portfel investitsiyalari sifatida tasniflanishi mumkin Investitsion  portfelni qanday shakllantirish kerak. Investitsion maqsadlarga maqbul  erishish muammol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184" y="436098"/>
            <a:ext cx="2552700" cy="5472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9197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Loyihalarning investitsiyalardan keyingi bosqichiga e’tiborsizlik</a:t>
            </a:r>
            <a:r>
              <a:rPr lang="ru-RU" dirty="0"/>
              <a:t/>
            </a:r>
            <a:br>
              <a:rPr lang="ru-RU" dirty="0"/>
            </a:br>
            <a:r>
              <a:rPr lang="uz-Cyrl-UZ" dirty="0"/>
              <a:t> </a:t>
            </a:r>
            <a:r>
              <a:rPr lang="ru-RU" dirty="0"/>
              <a:t/>
            </a:r>
            <a:br>
              <a:rPr lang="ru-RU" dirty="0"/>
            </a:br>
            <a:endParaRPr lang="ru-RU" dirty="0"/>
          </a:p>
        </p:txBody>
      </p:sp>
      <p:sp>
        <p:nvSpPr>
          <p:cNvPr id="3" name="Объект 2"/>
          <p:cNvSpPr>
            <a:spLocks noGrp="1"/>
          </p:cNvSpPr>
          <p:nvPr>
            <p:ph idx="1"/>
          </p:nvPr>
        </p:nvSpPr>
        <p:spPr>
          <a:xfrm>
            <a:off x="677334" y="1930399"/>
            <a:ext cx="8596668" cy="4776959"/>
          </a:xfrm>
        </p:spPr>
        <p:txBody>
          <a:bodyPr>
            <a:normAutofit/>
          </a:bodyPr>
          <a:lstStyle/>
          <a:p>
            <a:r>
              <a:rPr lang="uz-Cyrl-UZ" sz="2000" dirty="0">
                <a:solidFill>
                  <a:srgbClr val="7030A0"/>
                </a:solidFill>
              </a:rPr>
              <a:t>Loyihani ekspluatatsiya qilish bosqichiga e’tiborsizlikning ko’rinishlaridan biri texnik xizmat ko’rsatish xarajatlari va undan keladigan daromadlarga kam ahamiyat berilishidir. </a:t>
            </a:r>
            <a:r>
              <a:rPr lang="en-US" sz="2000" dirty="0">
                <a:solidFill>
                  <a:srgbClr val="7030A0"/>
                </a:solidFill>
              </a:rPr>
              <a:t>Bu </a:t>
            </a:r>
            <a:r>
              <a:rPr lang="en-US" sz="2000" dirty="0" err="1">
                <a:solidFill>
                  <a:srgbClr val="7030A0"/>
                </a:solidFill>
              </a:rPr>
              <a:t>sohaga</a:t>
            </a:r>
            <a:r>
              <a:rPr lang="en-US" sz="2000" dirty="0">
                <a:solidFill>
                  <a:srgbClr val="7030A0"/>
                </a:solidFill>
              </a:rPr>
              <a:t> </a:t>
            </a:r>
            <a:r>
              <a:rPr lang="en-US" sz="2000" dirty="0" err="1">
                <a:solidFill>
                  <a:srgbClr val="7030A0"/>
                </a:solidFill>
              </a:rPr>
              <a:t>etarli</a:t>
            </a:r>
            <a:r>
              <a:rPr lang="en-US" sz="2000" dirty="0">
                <a:solidFill>
                  <a:srgbClr val="7030A0"/>
                </a:solidFill>
              </a:rPr>
              <a:t> </a:t>
            </a:r>
            <a:r>
              <a:rPr lang="en-US" sz="2000" dirty="0" err="1">
                <a:solidFill>
                  <a:srgbClr val="7030A0"/>
                </a:solidFill>
              </a:rPr>
              <a:t>e’tibor</a:t>
            </a:r>
            <a:r>
              <a:rPr lang="en-US" sz="2000" dirty="0">
                <a:solidFill>
                  <a:srgbClr val="7030A0"/>
                </a:solidFill>
              </a:rPr>
              <a:t> </a:t>
            </a:r>
            <a:r>
              <a:rPr lang="en-US" sz="2000" dirty="0" err="1">
                <a:solidFill>
                  <a:srgbClr val="7030A0"/>
                </a:solidFill>
              </a:rPr>
              <a:t>berilishi</a:t>
            </a:r>
            <a:r>
              <a:rPr lang="en-US" sz="2000" dirty="0">
                <a:solidFill>
                  <a:srgbClr val="7030A0"/>
                </a:solidFill>
              </a:rPr>
              <a:t> </a:t>
            </a:r>
            <a:r>
              <a:rPr lang="en-US" sz="2000" dirty="0" err="1">
                <a:solidFill>
                  <a:srgbClr val="7030A0"/>
                </a:solidFill>
              </a:rPr>
              <a:t>loyihadan</a:t>
            </a:r>
            <a:r>
              <a:rPr lang="en-US" sz="2000" dirty="0">
                <a:solidFill>
                  <a:srgbClr val="7030A0"/>
                </a:solidFill>
              </a:rPr>
              <a:t> </a:t>
            </a:r>
            <a:r>
              <a:rPr lang="en-US" sz="2000" dirty="0" err="1">
                <a:solidFill>
                  <a:srgbClr val="7030A0"/>
                </a:solidFill>
              </a:rPr>
              <a:t>kutilayotgan</a:t>
            </a:r>
            <a:r>
              <a:rPr lang="en-US" sz="2000" dirty="0">
                <a:solidFill>
                  <a:srgbClr val="7030A0"/>
                </a:solidFill>
              </a:rPr>
              <a:t> </a:t>
            </a:r>
            <a:r>
              <a:rPr lang="en-US" sz="2000" dirty="0" err="1">
                <a:solidFill>
                  <a:srgbClr val="7030A0"/>
                </a:solidFill>
              </a:rPr>
              <a:t>samarani</a:t>
            </a:r>
            <a:r>
              <a:rPr lang="en-US" sz="2000" dirty="0">
                <a:solidFill>
                  <a:srgbClr val="7030A0"/>
                </a:solidFill>
              </a:rPr>
              <a:t> </a:t>
            </a:r>
            <a:r>
              <a:rPr lang="en-US" sz="2000" dirty="0" err="1">
                <a:solidFill>
                  <a:srgbClr val="7030A0"/>
                </a:solidFill>
              </a:rPr>
              <a:t>yanada</a:t>
            </a:r>
            <a:r>
              <a:rPr lang="en-US" sz="2000" dirty="0">
                <a:solidFill>
                  <a:srgbClr val="7030A0"/>
                </a:solidFill>
              </a:rPr>
              <a:t> </a:t>
            </a:r>
            <a:r>
              <a:rPr lang="en-US" sz="2000" dirty="0" err="1">
                <a:solidFill>
                  <a:srgbClr val="7030A0"/>
                </a:solidFill>
              </a:rPr>
              <a:t>oshiradi</a:t>
            </a:r>
            <a:r>
              <a:rPr lang="en-US" sz="2000" dirty="0">
                <a:solidFill>
                  <a:srgbClr val="7030A0"/>
                </a:solidFill>
              </a:rPr>
              <a:t>. </a:t>
            </a:r>
            <a:r>
              <a:rPr lang="en-US" sz="2000" dirty="0" err="1">
                <a:solidFill>
                  <a:srgbClr val="7030A0"/>
                </a:solidFill>
              </a:rPr>
              <a:t>Loyihani</a:t>
            </a:r>
            <a:r>
              <a:rPr lang="en-US" sz="2000" dirty="0">
                <a:solidFill>
                  <a:srgbClr val="7030A0"/>
                </a:solidFill>
              </a:rPr>
              <a:t> </a:t>
            </a:r>
            <a:r>
              <a:rPr lang="uz-Cyrl-UZ" sz="2000" dirty="0">
                <a:solidFill>
                  <a:srgbClr val="7030A0"/>
                </a:solidFill>
              </a:rPr>
              <a:t>e</a:t>
            </a:r>
            <a:r>
              <a:rPr lang="en-US" sz="2000" dirty="0" err="1">
                <a:solidFill>
                  <a:srgbClr val="7030A0"/>
                </a:solidFill>
              </a:rPr>
              <a:t>kspluatatsiya</a:t>
            </a:r>
            <a:r>
              <a:rPr lang="en-US" sz="2000" dirty="0">
                <a:solidFill>
                  <a:srgbClr val="7030A0"/>
                </a:solidFill>
              </a:rPr>
              <a:t> </a:t>
            </a:r>
            <a:r>
              <a:rPr lang="en-US" sz="2000" dirty="0" err="1">
                <a:solidFill>
                  <a:srgbClr val="7030A0"/>
                </a:solidFill>
              </a:rPr>
              <a:t>qilish</a:t>
            </a:r>
            <a:r>
              <a:rPr lang="en-US" sz="2000" dirty="0">
                <a:solidFill>
                  <a:srgbClr val="7030A0"/>
                </a:solidFill>
              </a:rPr>
              <a:t> </a:t>
            </a:r>
            <a:r>
              <a:rPr lang="en-US" sz="2000" dirty="0" err="1">
                <a:solidFill>
                  <a:srgbClr val="7030A0"/>
                </a:solidFill>
              </a:rPr>
              <a:t>bosqichiga</a:t>
            </a:r>
            <a:r>
              <a:rPr lang="en-US" sz="2000" dirty="0">
                <a:solidFill>
                  <a:srgbClr val="7030A0"/>
                </a:solidFill>
              </a:rPr>
              <a:t> </a:t>
            </a:r>
            <a:r>
              <a:rPr lang="en-US" sz="2000" dirty="0" err="1">
                <a:solidFill>
                  <a:srgbClr val="7030A0"/>
                </a:solidFill>
              </a:rPr>
              <a:t>e’tiborsizlik</a:t>
            </a:r>
            <a:r>
              <a:rPr lang="en-US" sz="2000" dirty="0">
                <a:solidFill>
                  <a:srgbClr val="7030A0"/>
                </a:solidFill>
              </a:rPr>
              <a:t> </a:t>
            </a:r>
            <a:r>
              <a:rPr lang="en-US" sz="2000" dirty="0" err="1">
                <a:solidFill>
                  <a:srgbClr val="7030A0"/>
                </a:solidFill>
              </a:rPr>
              <a:t>oqibatlaridan</a:t>
            </a:r>
            <a:r>
              <a:rPr lang="en-US" sz="2000" dirty="0">
                <a:solidFill>
                  <a:srgbClr val="7030A0"/>
                </a:solidFill>
              </a:rPr>
              <a:t> </a:t>
            </a:r>
            <a:r>
              <a:rPr lang="en-US" sz="2000" dirty="0" err="1">
                <a:solidFill>
                  <a:srgbClr val="7030A0"/>
                </a:solidFill>
              </a:rPr>
              <a:t>biri</a:t>
            </a:r>
            <a:r>
              <a:rPr lang="en-US" sz="2000" dirty="0">
                <a:solidFill>
                  <a:srgbClr val="7030A0"/>
                </a:solidFill>
              </a:rPr>
              <a:t> </a:t>
            </a:r>
            <a:r>
              <a:rPr lang="en-US" sz="2000" dirty="0" err="1">
                <a:solidFill>
                  <a:srgbClr val="7030A0"/>
                </a:solidFill>
              </a:rPr>
              <a:t>qaytarilib</a:t>
            </a:r>
            <a:r>
              <a:rPr lang="en-US" sz="2000" dirty="0">
                <a:solidFill>
                  <a:srgbClr val="7030A0"/>
                </a:solidFill>
              </a:rPr>
              <a:t> </a:t>
            </a:r>
            <a:r>
              <a:rPr lang="en-US" sz="2000" dirty="0" err="1">
                <a:solidFill>
                  <a:srgbClr val="7030A0"/>
                </a:solidFill>
              </a:rPr>
              <a:t>turuvchi</a:t>
            </a:r>
            <a:r>
              <a:rPr lang="en-US" sz="2000" dirty="0">
                <a:solidFill>
                  <a:srgbClr val="7030A0"/>
                </a:solidFill>
              </a:rPr>
              <a:t> </a:t>
            </a:r>
            <a:r>
              <a:rPr lang="en-US" sz="2000" dirty="0" err="1">
                <a:solidFill>
                  <a:srgbClr val="7030A0"/>
                </a:solidFill>
              </a:rPr>
              <a:t>investitsiya</a:t>
            </a:r>
            <a:r>
              <a:rPr lang="en-US" sz="2000" dirty="0">
                <a:solidFill>
                  <a:srgbClr val="7030A0"/>
                </a:solidFill>
              </a:rPr>
              <a:t> </a:t>
            </a:r>
            <a:r>
              <a:rPr lang="en-US" sz="2000" dirty="0" err="1">
                <a:solidFill>
                  <a:srgbClr val="7030A0"/>
                </a:solidFill>
              </a:rPr>
              <a:t>xarajatlari</a:t>
            </a:r>
            <a:r>
              <a:rPr lang="en-US" sz="2000" dirty="0">
                <a:solidFill>
                  <a:srgbClr val="7030A0"/>
                </a:solidFill>
              </a:rPr>
              <a:t> </a:t>
            </a:r>
            <a:r>
              <a:rPr lang="en-US" sz="2000" dirty="0" err="1">
                <a:solidFill>
                  <a:srgbClr val="7030A0"/>
                </a:solidFill>
              </a:rPr>
              <a:t>etarli</a:t>
            </a:r>
            <a:r>
              <a:rPr lang="en-US" sz="2000" dirty="0">
                <a:solidFill>
                  <a:srgbClr val="7030A0"/>
                </a:solidFill>
              </a:rPr>
              <a:t> </a:t>
            </a:r>
            <a:r>
              <a:rPr lang="en-US" sz="2000" dirty="0" err="1">
                <a:solidFill>
                  <a:srgbClr val="7030A0"/>
                </a:solidFill>
              </a:rPr>
              <a:t>darajada</a:t>
            </a:r>
            <a:r>
              <a:rPr lang="en-US" sz="2000" dirty="0">
                <a:solidFill>
                  <a:srgbClr val="7030A0"/>
                </a:solidFill>
              </a:rPr>
              <a:t> </a:t>
            </a:r>
            <a:r>
              <a:rPr lang="en-US" sz="2000" dirty="0" err="1">
                <a:solidFill>
                  <a:srgbClr val="7030A0"/>
                </a:solidFill>
              </a:rPr>
              <a:t>tahlil</a:t>
            </a:r>
            <a:r>
              <a:rPr lang="en-US" sz="2000" dirty="0">
                <a:solidFill>
                  <a:srgbClr val="7030A0"/>
                </a:solidFill>
              </a:rPr>
              <a:t> </a:t>
            </a:r>
            <a:r>
              <a:rPr lang="en-US" sz="2000" dirty="0" err="1">
                <a:solidFill>
                  <a:srgbClr val="7030A0"/>
                </a:solidFill>
              </a:rPr>
              <a:t>qilinmasligidir</a:t>
            </a:r>
            <a:r>
              <a:rPr lang="en-US" sz="2000" dirty="0">
                <a:solidFill>
                  <a:srgbClr val="7030A0"/>
                </a:solidFill>
              </a:rPr>
              <a:t>. </a:t>
            </a:r>
            <a:r>
              <a:rPr lang="en-US" sz="2000" dirty="0" err="1">
                <a:solidFill>
                  <a:srgbClr val="7030A0"/>
                </a:solidFill>
              </a:rPr>
              <a:t>Buning</a:t>
            </a:r>
            <a:r>
              <a:rPr lang="en-US" sz="2000" dirty="0">
                <a:solidFill>
                  <a:srgbClr val="7030A0"/>
                </a:solidFill>
              </a:rPr>
              <a:t> </a:t>
            </a:r>
            <a:r>
              <a:rPr lang="en-US" sz="2000" dirty="0" err="1">
                <a:solidFill>
                  <a:srgbClr val="7030A0"/>
                </a:solidFill>
              </a:rPr>
              <a:t>ustiga</a:t>
            </a:r>
            <a:r>
              <a:rPr lang="en-US" sz="2000" dirty="0">
                <a:solidFill>
                  <a:srgbClr val="7030A0"/>
                </a:solidFill>
              </a:rPr>
              <a:t>, </a:t>
            </a:r>
            <a:r>
              <a:rPr lang="en-US" sz="2000" dirty="0" err="1">
                <a:solidFill>
                  <a:srgbClr val="7030A0"/>
                </a:solidFill>
              </a:rPr>
              <a:t>bu</a:t>
            </a:r>
            <a:r>
              <a:rPr lang="en-US" sz="2000" dirty="0">
                <a:solidFill>
                  <a:srgbClr val="7030A0"/>
                </a:solidFill>
              </a:rPr>
              <a:t> </a:t>
            </a:r>
            <a:r>
              <a:rPr lang="en-US" sz="2000" dirty="0" err="1">
                <a:solidFill>
                  <a:srgbClr val="7030A0"/>
                </a:solidFill>
              </a:rPr>
              <a:t>xarajatlarni</a:t>
            </a:r>
            <a:r>
              <a:rPr lang="en-US" sz="2000" dirty="0">
                <a:solidFill>
                  <a:srgbClr val="7030A0"/>
                </a:solidFill>
              </a:rPr>
              <a:t> </a:t>
            </a:r>
            <a:r>
              <a:rPr lang="en-US" sz="2000" dirty="0" err="1">
                <a:solidFill>
                  <a:srgbClr val="7030A0"/>
                </a:solidFill>
              </a:rPr>
              <a:t>qoplash</a:t>
            </a:r>
            <a:r>
              <a:rPr lang="en-US" sz="2000" dirty="0">
                <a:solidFill>
                  <a:srgbClr val="7030A0"/>
                </a:solidFill>
              </a:rPr>
              <a:t> </a:t>
            </a:r>
            <a:r>
              <a:rPr lang="en-US" sz="2000" dirty="0" err="1">
                <a:solidFill>
                  <a:srgbClr val="7030A0"/>
                </a:solidFill>
              </a:rPr>
              <a:t>manbalari</a:t>
            </a:r>
            <a:r>
              <a:rPr lang="en-US" sz="2000" dirty="0">
                <a:solidFill>
                  <a:srgbClr val="7030A0"/>
                </a:solidFill>
              </a:rPr>
              <a:t> </a:t>
            </a:r>
            <a:r>
              <a:rPr lang="en-US" sz="2000" dirty="0" err="1">
                <a:solidFill>
                  <a:srgbClr val="7030A0"/>
                </a:solidFill>
              </a:rPr>
              <a:t>zarur</a:t>
            </a:r>
            <a:r>
              <a:rPr lang="en-US" sz="2000" dirty="0">
                <a:solidFill>
                  <a:srgbClr val="7030A0"/>
                </a:solidFill>
              </a:rPr>
              <a:t> </a:t>
            </a:r>
            <a:r>
              <a:rPr lang="en-US" sz="2000" dirty="0" err="1">
                <a:solidFill>
                  <a:srgbClr val="7030A0"/>
                </a:solidFill>
              </a:rPr>
              <a:t>darajada</a:t>
            </a:r>
            <a:r>
              <a:rPr lang="en-US" sz="2000" dirty="0">
                <a:solidFill>
                  <a:srgbClr val="7030A0"/>
                </a:solidFill>
              </a:rPr>
              <a:t> </a:t>
            </a:r>
            <a:r>
              <a:rPr lang="en-US" sz="2000" dirty="0" err="1">
                <a:solidFill>
                  <a:srgbClr val="7030A0"/>
                </a:solidFill>
              </a:rPr>
              <a:t>rejalashtirilmaydi.O’zbekistoda</a:t>
            </a:r>
            <a:r>
              <a:rPr lang="en-US" sz="2000" dirty="0">
                <a:solidFill>
                  <a:srgbClr val="7030A0"/>
                </a:solidFill>
              </a:rPr>
              <a:t> </a:t>
            </a:r>
            <a:r>
              <a:rPr lang="en-US" sz="2000" dirty="0" err="1">
                <a:solidFill>
                  <a:srgbClr val="7030A0"/>
                </a:solidFill>
              </a:rPr>
              <a:t>paxtachilik</a:t>
            </a:r>
            <a:r>
              <a:rPr lang="en-US" sz="2000" dirty="0">
                <a:solidFill>
                  <a:srgbClr val="7030A0"/>
                </a:solidFill>
              </a:rPr>
              <a:t> </a:t>
            </a:r>
            <a:r>
              <a:rPr lang="en-US" sz="2000" dirty="0" err="1">
                <a:solidFill>
                  <a:srgbClr val="7030A0"/>
                </a:solidFill>
              </a:rPr>
              <a:t>industriyasini</a:t>
            </a:r>
            <a:r>
              <a:rPr lang="en-US" sz="2000" dirty="0">
                <a:solidFill>
                  <a:srgbClr val="7030A0"/>
                </a:solidFill>
              </a:rPr>
              <a:t> </a:t>
            </a:r>
            <a:r>
              <a:rPr lang="en-US" sz="2000" dirty="0" err="1">
                <a:solidFill>
                  <a:srgbClr val="7030A0"/>
                </a:solidFill>
              </a:rPr>
              <a:t>takomillashtirish</a:t>
            </a:r>
            <a:r>
              <a:rPr lang="en-US" sz="2000" dirty="0">
                <a:solidFill>
                  <a:srgbClr val="7030A0"/>
                </a:solidFill>
              </a:rPr>
              <a:t> </a:t>
            </a:r>
            <a:r>
              <a:rPr lang="en-US" sz="2000" dirty="0" err="1">
                <a:solidFill>
                  <a:srgbClr val="7030A0"/>
                </a:solidFill>
              </a:rPr>
              <a:t>loyihasida</a:t>
            </a:r>
            <a:r>
              <a:rPr lang="en-US" sz="2000" dirty="0">
                <a:solidFill>
                  <a:srgbClr val="7030A0"/>
                </a:solidFill>
              </a:rPr>
              <a:t> </a:t>
            </a:r>
            <a:r>
              <a:rPr lang="en-US" sz="2000" dirty="0" err="1">
                <a:solidFill>
                  <a:srgbClr val="7030A0"/>
                </a:solidFill>
              </a:rPr>
              <a:t>loyiha</a:t>
            </a:r>
            <a:r>
              <a:rPr lang="en-US" sz="2000" dirty="0">
                <a:solidFill>
                  <a:srgbClr val="7030A0"/>
                </a:solidFill>
              </a:rPr>
              <a:t> </a:t>
            </a:r>
            <a:r>
              <a:rPr lang="en-US" sz="2000" dirty="0" err="1">
                <a:solidFill>
                  <a:srgbClr val="7030A0"/>
                </a:solidFill>
              </a:rPr>
              <a:t>sanoat</a:t>
            </a:r>
            <a:r>
              <a:rPr lang="en-US" sz="2000" dirty="0">
                <a:solidFill>
                  <a:srgbClr val="7030A0"/>
                </a:solidFill>
              </a:rPr>
              <a:t> </a:t>
            </a:r>
            <a:r>
              <a:rPr lang="en-US" sz="2000" dirty="0" err="1">
                <a:solidFill>
                  <a:srgbClr val="7030A0"/>
                </a:solidFill>
              </a:rPr>
              <a:t>korxonasining</a:t>
            </a:r>
            <a:r>
              <a:rPr lang="en-US" sz="2000" dirty="0">
                <a:solidFill>
                  <a:srgbClr val="7030A0"/>
                </a:solidFill>
              </a:rPr>
              <a:t> </a:t>
            </a:r>
            <a:r>
              <a:rPr lang="en-US" sz="2000" dirty="0" err="1">
                <a:solidFill>
                  <a:srgbClr val="7030A0"/>
                </a:solidFill>
              </a:rPr>
              <a:t>menedjementi</a:t>
            </a:r>
            <a:r>
              <a:rPr lang="en-US" sz="2000" dirty="0">
                <a:solidFill>
                  <a:srgbClr val="7030A0"/>
                </a:solidFill>
              </a:rPr>
              <a:t> </a:t>
            </a:r>
            <a:r>
              <a:rPr lang="en-US" sz="2000" dirty="0" err="1">
                <a:solidFill>
                  <a:srgbClr val="7030A0"/>
                </a:solidFill>
              </a:rPr>
              <a:t>bilimlarining</a:t>
            </a:r>
            <a:r>
              <a:rPr lang="en-US" sz="2000" dirty="0">
                <a:solidFill>
                  <a:srgbClr val="7030A0"/>
                </a:solidFill>
              </a:rPr>
              <a:t> </a:t>
            </a:r>
            <a:r>
              <a:rPr lang="en-US" sz="2000" dirty="0" err="1">
                <a:solidFill>
                  <a:srgbClr val="7030A0"/>
                </a:solidFill>
              </a:rPr>
              <a:t>etishmasligi</a:t>
            </a:r>
            <a:r>
              <a:rPr lang="en-US" sz="2000" dirty="0">
                <a:solidFill>
                  <a:srgbClr val="7030A0"/>
                </a:solidFill>
              </a:rPr>
              <a:t>, </a:t>
            </a:r>
            <a:r>
              <a:rPr lang="en-US" sz="2000" dirty="0" err="1">
                <a:solidFill>
                  <a:srgbClr val="7030A0"/>
                </a:solidFill>
              </a:rPr>
              <a:t>chet</a:t>
            </a:r>
            <a:r>
              <a:rPr lang="en-US" sz="2000" dirty="0">
                <a:solidFill>
                  <a:srgbClr val="7030A0"/>
                </a:solidFill>
              </a:rPr>
              <a:t> </a:t>
            </a:r>
            <a:r>
              <a:rPr lang="uz-Cyrl-UZ" sz="2000" dirty="0">
                <a:solidFill>
                  <a:srgbClr val="7030A0"/>
                </a:solidFill>
              </a:rPr>
              <a:t>e</a:t>
            </a:r>
            <a:r>
              <a:rPr lang="en-US" sz="2000" dirty="0">
                <a:solidFill>
                  <a:srgbClr val="7030A0"/>
                </a:solidFill>
              </a:rPr>
              <a:t>l </a:t>
            </a:r>
            <a:r>
              <a:rPr lang="en-US" sz="2000" dirty="0" err="1">
                <a:solidFill>
                  <a:srgbClr val="7030A0"/>
                </a:solidFill>
              </a:rPr>
              <a:t>investorining</a:t>
            </a:r>
            <a:r>
              <a:rPr lang="en-US" sz="2000" dirty="0">
                <a:solidFill>
                  <a:srgbClr val="7030A0"/>
                </a:solidFill>
              </a:rPr>
              <a:t> </a:t>
            </a:r>
            <a:r>
              <a:rPr lang="en-US" sz="2000" dirty="0" err="1">
                <a:solidFill>
                  <a:srgbClr val="7030A0"/>
                </a:solidFill>
              </a:rPr>
              <a:t>e’tiborsizligi</a:t>
            </a:r>
            <a:r>
              <a:rPr lang="en-US" sz="2000" dirty="0">
                <a:solidFill>
                  <a:srgbClr val="7030A0"/>
                </a:solidFill>
              </a:rPr>
              <a:t> </a:t>
            </a:r>
            <a:r>
              <a:rPr lang="en-US" sz="2000" dirty="0" err="1">
                <a:solidFill>
                  <a:srgbClr val="7030A0"/>
                </a:solidFill>
              </a:rPr>
              <a:t>va</a:t>
            </a:r>
            <a:r>
              <a:rPr lang="en-US" sz="2000" dirty="0">
                <a:solidFill>
                  <a:srgbClr val="7030A0"/>
                </a:solidFill>
              </a:rPr>
              <a:t> </a:t>
            </a:r>
            <a:r>
              <a:rPr lang="en-US" sz="2000" dirty="0" err="1">
                <a:solidFill>
                  <a:srgbClr val="7030A0"/>
                </a:solidFill>
              </a:rPr>
              <a:t>sust</a:t>
            </a:r>
            <a:r>
              <a:rPr lang="en-US" sz="2000" dirty="0">
                <a:solidFill>
                  <a:srgbClr val="7030A0"/>
                </a:solidFill>
              </a:rPr>
              <a:t> </a:t>
            </a:r>
            <a:r>
              <a:rPr lang="en-US" sz="2000" dirty="0" err="1">
                <a:solidFill>
                  <a:srgbClr val="7030A0"/>
                </a:solidFill>
              </a:rPr>
              <a:t>tadbirkorlik</a:t>
            </a:r>
            <a:r>
              <a:rPr lang="en-US" sz="2000" dirty="0">
                <a:solidFill>
                  <a:srgbClr val="7030A0"/>
                </a:solidFill>
              </a:rPr>
              <a:t> </a:t>
            </a:r>
            <a:r>
              <a:rPr lang="en-US" sz="2000" dirty="0" err="1">
                <a:solidFill>
                  <a:srgbClr val="7030A0"/>
                </a:solidFill>
              </a:rPr>
              <a:t>sanoat</a:t>
            </a:r>
            <a:r>
              <a:rPr lang="en-US" sz="2000" dirty="0">
                <a:solidFill>
                  <a:srgbClr val="7030A0"/>
                </a:solidFill>
              </a:rPr>
              <a:t> </a:t>
            </a:r>
            <a:r>
              <a:rPr lang="en-US" sz="2000" dirty="0" err="1">
                <a:solidFill>
                  <a:srgbClr val="7030A0"/>
                </a:solidFill>
              </a:rPr>
              <a:t>korxonasining</a:t>
            </a:r>
            <a:r>
              <a:rPr lang="en-US" sz="2000" dirty="0">
                <a:solidFill>
                  <a:srgbClr val="7030A0"/>
                </a:solidFill>
              </a:rPr>
              <a:t> </a:t>
            </a:r>
            <a:r>
              <a:rPr lang="en-US" sz="2000" dirty="0" err="1">
                <a:solidFill>
                  <a:srgbClr val="7030A0"/>
                </a:solidFill>
              </a:rPr>
              <a:t>etarli</a:t>
            </a:r>
            <a:r>
              <a:rPr lang="en-US" sz="2000" dirty="0">
                <a:solidFill>
                  <a:srgbClr val="7030A0"/>
                </a:solidFill>
              </a:rPr>
              <a:t> </a:t>
            </a:r>
            <a:r>
              <a:rPr lang="en-US" sz="2000" dirty="0" err="1">
                <a:solidFill>
                  <a:srgbClr val="7030A0"/>
                </a:solidFill>
              </a:rPr>
              <a:t>darajada</a:t>
            </a:r>
            <a:r>
              <a:rPr lang="en-US" sz="2000" dirty="0">
                <a:solidFill>
                  <a:srgbClr val="7030A0"/>
                </a:solidFill>
              </a:rPr>
              <a:t> samara </a:t>
            </a:r>
            <a:r>
              <a:rPr lang="en-US" sz="2000" dirty="0" err="1">
                <a:solidFill>
                  <a:srgbClr val="7030A0"/>
                </a:solidFill>
              </a:rPr>
              <a:t>bilan</a:t>
            </a:r>
            <a:r>
              <a:rPr lang="en-US" sz="2000" dirty="0">
                <a:solidFill>
                  <a:srgbClr val="7030A0"/>
                </a:solidFill>
              </a:rPr>
              <a:t> </a:t>
            </a:r>
            <a:r>
              <a:rPr lang="en-US" sz="2000" dirty="0" err="1">
                <a:solidFill>
                  <a:srgbClr val="7030A0"/>
                </a:solidFill>
              </a:rPr>
              <a:t>ishlay</a:t>
            </a:r>
            <a:r>
              <a:rPr lang="en-US" sz="2000" dirty="0">
                <a:solidFill>
                  <a:srgbClr val="7030A0"/>
                </a:solidFill>
              </a:rPr>
              <a:t> </a:t>
            </a:r>
            <a:r>
              <a:rPr lang="en-US" sz="2000" dirty="0" err="1">
                <a:solidFill>
                  <a:srgbClr val="7030A0"/>
                </a:solidFill>
              </a:rPr>
              <a:t>olmasligiga</a:t>
            </a:r>
            <a:r>
              <a:rPr lang="en-US" sz="2000" dirty="0">
                <a:solidFill>
                  <a:srgbClr val="7030A0"/>
                </a:solidFill>
              </a:rPr>
              <a:t> </a:t>
            </a:r>
            <a:r>
              <a:rPr lang="en-US" sz="2000" dirty="0" err="1">
                <a:solidFill>
                  <a:srgbClr val="7030A0"/>
                </a:solidFill>
              </a:rPr>
              <a:t>asosiy</a:t>
            </a:r>
            <a:r>
              <a:rPr lang="en-US" sz="2000" dirty="0">
                <a:solidFill>
                  <a:srgbClr val="7030A0"/>
                </a:solidFill>
              </a:rPr>
              <a:t> </a:t>
            </a:r>
            <a:r>
              <a:rPr lang="en-US" sz="2000" dirty="0" err="1">
                <a:solidFill>
                  <a:srgbClr val="7030A0"/>
                </a:solidFill>
              </a:rPr>
              <a:t>sabab</a:t>
            </a:r>
            <a:r>
              <a:rPr lang="en-US" sz="2000" dirty="0">
                <a:solidFill>
                  <a:srgbClr val="7030A0"/>
                </a:solidFill>
              </a:rPr>
              <a:t> </a:t>
            </a:r>
            <a:r>
              <a:rPr lang="en-US" sz="2000" dirty="0" err="1">
                <a:solidFill>
                  <a:srgbClr val="7030A0"/>
                </a:solidFill>
              </a:rPr>
              <a:t>bo’ldi</a:t>
            </a:r>
            <a:r>
              <a:rPr lang="en-US" sz="2000" dirty="0">
                <a:solidFill>
                  <a:srgbClr val="7030A0"/>
                </a:solidFill>
              </a:rPr>
              <a:t>. </a:t>
            </a:r>
            <a:r>
              <a:rPr lang="en-US" sz="2000" dirty="0" err="1">
                <a:solidFill>
                  <a:srgbClr val="7030A0"/>
                </a:solidFill>
              </a:rPr>
              <a:t>Loyi</a:t>
            </a:r>
            <a:r>
              <a:rPr lang="uz-Cyrl-UZ" sz="2000" dirty="0">
                <a:solidFill>
                  <a:srgbClr val="7030A0"/>
                </a:solidFill>
              </a:rPr>
              <a:t>h</a:t>
            </a:r>
            <a:r>
              <a:rPr lang="en-US" sz="2000" dirty="0" err="1">
                <a:solidFill>
                  <a:srgbClr val="7030A0"/>
                </a:solidFill>
              </a:rPr>
              <a:t>aning</a:t>
            </a:r>
            <a:r>
              <a:rPr lang="en-US" sz="2000" dirty="0">
                <a:solidFill>
                  <a:srgbClr val="7030A0"/>
                </a:solidFill>
              </a:rPr>
              <a:t> </a:t>
            </a:r>
            <a:r>
              <a:rPr lang="en-US" sz="2000" dirty="0" err="1">
                <a:solidFill>
                  <a:srgbClr val="7030A0"/>
                </a:solidFill>
              </a:rPr>
              <a:t>xususiy</a:t>
            </a:r>
            <a:r>
              <a:rPr lang="en-US" sz="2000" dirty="0">
                <a:solidFill>
                  <a:srgbClr val="7030A0"/>
                </a:solidFill>
              </a:rPr>
              <a:t> </a:t>
            </a:r>
            <a:r>
              <a:rPr lang="en-US" sz="2000" dirty="0" err="1">
                <a:solidFill>
                  <a:srgbClr val="7030A0"/>
                </a:solidFill>
              </a:rPr>
              <a:t>sektor</a:t>
            </a:r>
            <a:r>
              <a:rPr lang="en-US" sz="2000" dirty="0">
                <a:solidFill>
                  <a:srgbClr val="7030A0"/>
                </a:solidFill>
              </a:rPr>
              <a:t> </a:t>
            </a:r>
            <a:r>
              <a:rPr lang="en-US" sz="2000" dirty="0" err="1">
                <a:solidFill>
                  <a:srgbClr val="7030A0"/>
                </a:solidFill>
              </a:rPr>
              <a:t>korxonalarining</a:t>
            </a:r>
            <a:r>
              <a:rPr lang="en-US" sz="2000" dirty="0">
                <a:solidFill>
                  <a:srgbClr val="7030A0"/>
                </a:solidFill>
              </a:rPr>
              <a:t> ta</a:t>
            </a:r>
            <a:r>
              <a:rPr lang="uz-Cyrl-UZ" sz="2000" dirty="0">
                <a:solidFill>
                  <a:srgbClr val="7030A0"/>
                </a:solidFill>
              </a:rPr>
              <a:t>h</a:t>
            </a:r>
            <a:r>
              <a:rPr lang="en-US" sz="2000" dirty="0" err="1">
                <a:solidFill>
                  <a:srgbClr val="7030A0"/>
                </a:solidFill>
              </a:rPr>
              <a:t>lili</a:t>
            </a:r>
            <a:r>
              <a:rPr lang="en-US" sz="2000" dirty="0">
                <a:solidFill>
                  <a:srgbClr val="7030A0"/>
                </a:solidFill>
              </a:rPr>
              <a:t> </a:t>
            </a:r>
            <a:r>
              <a:rPr lang="en-US" sz="2000" dirty="0" err="1">
                <a:solidFill>
                  <a:srgbClr val="7030A0"/>
                </a:solidFill>
              </a:rPr>
              <a:t>kelgusi</a:t>
            </a:r>
            <a:r>
              <a:rPr lang="en-US" sz="2000" dirty="0">
                <a:solidFill>
                  <a:srgbClr val="7030A0"/>
                </a:solidFill>
              </a:rPr>
              <a:t> </a:t>
            </a:r>
            <a:r>
              <a:rPr lang="en-US" sz="2000" dirty="0" err="1">
                <a:solidFill>
                  <a:srgbClr val="7030A0"/>
                </a:solidFill>
              </a:rPr>
              <a:t>loyihalarda</a:t>
            </a:r>
            <a:r>
              <a:rPr lang="en-US" sz="2000" dirty="0">
                <a:solidFill>
                  <a:srgbClr val="7030A0"/>
                </a:solidFill>
              </a:rPr>
              <a:t> </a:t>
            </a:r>
            <a:r>
              <a:rPr lang="en-US" sz="2000" dirty="0" err="1">
                <a:solidFill>
                  <a:srgbClr val="7030A0"/>
                </a:solidFill>
              </a:rPr>
              <a:t>bunday</a:t>
            </a:r>
            <a:r>
              <a:rPr lang="en-US" sz="2000" dirty="0">
                <a:solidFill>
                  <a:srgbClr val="7030A0"/>
                </a:solidFill>
              </a:rPr>
              <a:t> </a:t>
            </a:r>
            <a:r>
              <a:rPr lang="en-US" sz="2000" dirty="0" err="1">
                <a:solidFill>
                  <a:srgbClr val="7030A0"/>
                </a:solidFill>
              </a:rPr>
              <a:t>kamchiliklarga</a:t>
            </a:r>
            <a:r>
              <a:rPr lang="en-US" sz="2000" dirty="0">
                <a:solidFill>
                  <a:srgbClr val="7030A0"/>
                </a:solidFill>
              </a:rPr>
              <a:t> </a:t>
            </a:r>
            <a:r>
              <a:rPr lang="en-US" sz="2000" dirty="0" err="1">
                <a:solidFill>
                  <a:srgbClr val="7030A0"/>
                </a:solidFill>
              </a:rPr>
              <a:t>yo’l</a:t>
            </a:r>
            <a:r>
              <a:rPr lang="en-US" sz="2000" dirty="0">
                <a:solidFill>
                  <a:srgbClr val="7030A0"/>
                </a:solidFill>
              </a:rPr>
              <a:t> </a:t>
            </a:r>
            <a:r>
              <a:rPr lang="en-US" sz="2000" dirty="0" err="1">
                <a:solidFill>
                  <a:srgbClr val="7030A0"/>
                </a:solidFill>
              </a:rPr>
              <a:t>qo’ymasliknio’rgatadi</a:t>
            </a:r>
            <a:r>
              <a:rPr lang="en-US" sz="2000" dirty="0">
                <a:solidFill>
                  <a:srgbClr val="7030A0"/>
                </a:solidFill>
              </a:rPr>
              <a:t>.</a:t>
            </a:r>
            <a:endParaRPr lang="ru-RU" sz="2000" dirty="0">
              <a:solidFill>
                <a:srgbClr val="7030A0"/>
              </a:solidFill>
            </a:endParaRPr>
          </a:p>
        </p:txBody>
      </p:sp>
      <p:pic>
        <p:nvPicPr>
          <p:cNvPr id="7170" name="Picture 2" descr="photo_2022-12-12_16-09-53-e16715212809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184" y="717453"/>
            <a:ext cx="2466975" cy="36435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0921" y="4582289"/>
            <a:ext cx="2857500"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3182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2"/>
          <p:cNvSpPr txBox="1">
            <a:spLocks/>
          </p:cNvSpPr>
          <p:nvPr/>
        </p:nvSpPr>
        <p:spPr>
          <a:xfrm>
            <a:off x="1981200" y="2996953"/>
            <a:ext cx="8229600" cy="273612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ru-RU" sz="2400" dirty="0">
              <a:sym typeface="Wingdings" pitchFamily="2" charset="2"/>
            </a:endParaRPr>
          </a:p>
        </p:txBody>
      </p:sp>
      <p:sp>
        <p:nvSpPr>
          <p:cNvPr id="2" name="TextBox 1"/>
          <p:cNvSpPr txBox="1"/>
          <p:nvPr/>
        </p:nvSpPr>
        <p:spPr>
          <a:xfrm>
            <a:off x="2640761" y="3140968"/>
            <a:ext cx="6974987" cy="1138773"/>
          </a:xfrm>
          <a:prstGeom prst="rect">
            <a:avLst/>
          </a:prstGeom>
          <a:noFill/>
        </p:spPr>
        <p:txBody>
          <a:bodyPr wrap="none" rtlCol="0">
            <a:spAutoFit/>
          </a:bodyPr>
          <a:lstStyle/>
          <a:p>
            <a:pPr algn="ctr"/>
            <a:r>
              <a:rPr lang="ru-RU" sz="3200" b="1" dirty="0"/>
              <a:t>ЭЪТИБОРИНГИЗ УЧУН ТАШАККУР</a:t>
            </a:r>
            <a:r>
              <a:rPr lang="ru-RU" b="1" dirty="0"/>
              <a:t>!</a:t>
            </a:r>
          </a:p>
          <a:p>
            <a:pPr algn="ctr"/>
            <a:endParaRPr lang="ru-RU" b="1" dirty="0"/>
          </a:p>
          <a:p>
            <a:pPr algn="ctr"/>
            <a:endParaRPr lang="ru-RU" dirty="0"/>
          </a:p>
        </p:txBody>
      </p:sp>
      <p:sp>
        <p:nvSpPr>
          <p:cNvPr id="15" name="TextBox 14">
            <a:extLst>
              <a:ext uri="{FF2B5EF4-FFF2-40B4-BE49-F238E27FC236}">
                <a16:creationId xmlns:a16="http://schemas.microsoft.com/office/drawing/2014/main" id="{83587CDB-57D8-4A58-99CF-AC51A660AD5E}"/>
              </a:ext>
            </a:extLst>
          </p:cNvPr>
          <p:cNvSpPr txBox="1"/>
          <p:nvPr/>
        </p:nvSpPr>
        <p:spPr>
          <a:xfrm>
            <a:off x="1524001" y="1447595"/>
            <a:ext cx="9143999" cy="369332"/>
          </a:xfrm>
          <a:prstGeom prst="rect">
            <a:avLst/>
          </a:prstGeom>
          <a:noFill/>
        </p:spPr>
        <p:txBody>
          <a:bodyPr wrap="square" rtlCol="0">
            <a:spAutoFit/>
          </a:bodyPr>
          <a:lstStyle/>
          <a:p>
            <a:pPr algn="ctr"/>
            <a:r>
              <a:rPr lang="ru-RU" dirty="0" smtClean="0"/>
              <a:t>«</a:t>
            </a:r>
            <a:endParaRPr lang="ru-RU" dirty="0"/>
          </a:p>
        </p:txBody>
      </p:sp>
    </p:spTree>
    <p:extLst>
      <p:ext uri="{BB962C8B-B14F-4D97-AF65-F5344CB8AC3E}">
        <p14:creationId xmlns:p14="http://schemas.microsoft.com/office/powerpoint/2010/main" val="1099513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2358</TotalTime>
  <Words>882</Words>
  <Application>Microsoft Office PowerPoint</Application>
  <PresentationFormat>Широкоэкранный</PresentationFormat>
  <Paragraphs>63</Paragraphs>
  <Slides>12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Arial</vt:lpstr>
      <vt:lpstr>Times New Roman</vt:lpstr>
      <vt:lpstr>Trebuchet MS</vt:lpstr>
      <vt:lpstr>Wingdings</vt:lpstr>
      <vt:lpstr>Wingdings 3</vt:lpstr>
      <vt:lpstr>Аспект</vt:lpstr>
      <vt:lpstr>Презентация PowerPoint</vt:lpstr>
      <vt:lpstr>REJA </vt:lpstr>
      <vt:lpstr>Презентация PowerPoint</vt:lpstr>
      <vt:lpstr>Tavsiyalar quyidagi masalalarni qamrab oladi:</vt:lpstr>
      <vt:lpstr>Jumladan O’zbekistonda jahon bankining paxtachilik industriyasini takomillashtirish bo’yicha loyihasi misol bo’la oladi Iqtisodiyotni qayta qurish sharoitida loyihaga mutasaddi bo’lgan tashkilotlar uchun “mulkchilik” kontseptsiyasi o’ta muhim hisoblanadi. Loyihani amalga oshiruvchi tashkilotlar uning muvaffaqiyati yoki muvaffaqiyatsizligi uchun mas’uliyatni o’z zimmalariga olgandagina ijobiy natijaga erishiladi</vt:lpstr>
      <vt:lpstr>Institutsional tahlil tuzilmasi</vt:lpstr>
      <vt:lpstr>Loyiha ishtirokchilari faoliyatidagi doimiy muammolar</vt:lpstr>
      <vt:lpstr>Loyiha ishtirokchilari faoliyatidagi doimiy muammolar  </vt:lpstr>
      <vt:lpstr>Bozor iqtisodiyoti institutlarni tashkil etishga ta’sir etuvchi omillar  </vt:lpstr>
      <vt:lpstr> </vt:lpstr>
      <vt:lpstr>Loyihalarning investitsiyalardan keyingi bosqichiga e’tiborsizlik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29</cp:revision>
  <dcterms:created xsi:type="dcterms:W3CDTF">2023-09-12T17:19:43Z</dcterms:created>
  <dcterms:modified xsi:type="dcterms:W3CDTF">2023-12-06T09:57:02Z</dcterms:modified>
</cp:coreProperties>
</file>